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media/image3.jpeg" ContentType="image/jpeg"/>
  <Override PartName="/ppt/notesSlides/notesSlide6.xml" ContentType="application/vnd.openxmlformats-officedocument.presentationml.notesSlide+xml"/>
  <Override PartName="/ppt/media/image4.jpeg" ContentType="image/jpeg"/>
  <Override PartName="/ppt/media/image5.jpeg" ContentType="image/jpeg"/>
  <Override PartName="/ppt/media/image6.jpeg" ContentType="image/jpeg"/>
  <Override PartName="/ppt/notesSlides/notesSlide7.xml" ContentType="application/vnd.openxmlformats-officedocument.presentationml.notesSlide+xml"/>
  <Override PartName="/ppt/media/image7.jpeg" ContentType="image/jpeg"/>
  <Override PartName="/ppt/media/image8.jpeg" ContentType="image/jpeg"/>
  <Override PartName="/ppt/media/image9.jpeg" ContentType="image/jpeg"/>
  <Override PartName="/ppt/media/image10.jpeg" ContentType="image/jpeg"/>
  <Override PartName="/ppt/media/image11.jpeg" ContentType="image/jpeg"/>
  <Override PartName="/ppt/notesSlides/notesSlide8.xml" ContentType="application/vnd.openxmlformats-officedocument.presentationml.notesSlide+xml"/>
  <Override PartName="/ppt/notesSlides/notesSlide9.xml" ContentType="application/vnd.openxmlformats-officedocument.presentationml.notesSlide+xml"/>
  <Override PartName="/ppt/media/image12.jpeg" ContentType="image/jpeg"/>
  <Override PartName="/ppt/notesSlides/notesSlide10.xml" ContentType="application/vnd.openxmlformats-officedocument.presentationml.notesSlide+xml"/>
  <Override PartName="/ppt/notesSlides/notesSlide11.xml" ContentType="application/vnd.openxmlformats-officedocument.presentationml.notesSlide+xml"/>
  <Override PartName="/ppt/media/image13.jpeg" ContentType="image/jpeg"/>
  <Override PartName="/ppt/notesSlides/notesSlide12.xml" ContentType="application/vnd.openxmlformats-officedocument.presentationml.notesSlide+xml"/>
  <Override PartName="/ppt/media/image14.jpeg" ContentType="image/jpeg"/>
  <Override PartName="/ppt/media/image15.jpeg" ContentType="image/jpeg"/>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media/image16.jpeg" ContentType="image/jpeg"/>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media/image17.jpeg" ContentType="image/jpeg"/>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media/image18.jpeg" ContentType="image/jpeg"/>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1pPr>
    <a:lvl2pPr marL="0" marR="0" indent="228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2pPr>
    <a:lvl3pPr marL="0" marR="0" indent="457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3pPr>
    <a:lvl4pPr marL="0" marR="0" indent="685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4pPr>
    <a:lvl5pPr marL="0" marR="0" indent="9144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5pPr>
    <a:lvl6pPr marL="0" marR="0" indent="11430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6pPr>
    <a:lvl7pPr marL="0" marR="0" indent="13716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7pPr>
    <a:lvl8pPr marL="0" marR="0" indent="16002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8pPr>
    <a:lvl9pPr marL="0" marR="0" indent="182880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solidFill>
                <a:srgbClr val="D6D6D6"/>
              </a:solidFill>
              <a:prstDash val="solid"/>
              <a:miter lim="400000"/>
            </a:ln>
          </a:left>
          <a:right>
            <a:ln w="254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chemeClr val="accent1"/>
          </a:solidFill>
        </a:fill>
      </a:tcStyle>
    </a:firstCol>
    <a:lastRow>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25400" cap="flat">
              <a:solidFill>
                <a:srgbClr val="D6D7D6"/>
              </a:solidFill>
              <a:prstDash val="solid"/>
              <a:miter lim="400000"/>
            </a:ln>
          </a:top>
          <a:bottom>
            <a:ln w="12700" cap="flat">
              <a:solidFill>
                <a:srgbClr val="D6D6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lastRow>
    <a:firstRow>
      <a:tcTxStyle b="on"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6D6"/>
              </a:solidFill>
              <a:prstDash val="solid"/>
              <a:miter lim="400000"/>
            </a:ln>
          </a:top>
          <a:bottom>
            <a:ln w="254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solidFill>
            <a:srgbClr val="032650"/>
          </a:solidFill>
        </a:fill>
      </a:tcStyle>
    </a:firstRow>
  </a:tblStyle>
  <a:tblStyle styleId="{C7B018BB-80A7-4F77-B60F-C8B233D01FF8}" styleName="">
    <a:tblBg/>
    <a:wholeTbl>
      <a:tcTxStyle b="off" i="off">
        <a:font>
          <a:latin typeface="Helvetica Neue"/>
          <a:ea typeface="Helvetica Neue"/>
          <a:cs typeface="Helvetica Neue"/>
        </a:font>
        <a:srgbClr val="FFFFFF"/>
      </a:tcTxStyle>
      <a:tcStyle>
        <a:tcBdr>
          <a:left>
            <a:ln w="12700" cap="flat">
              <a:solidFill>
                <a:srgbClr val="929292"/>
              </a:solidFill>
              <a:prstDash val="solid"/>
              <a:miter lim="400000"/>
            </a:ln>
          </a:left>
          <a:right>
            <a:ln w="12700" cap="flat">
              <a:solidFill>
                <a:srgbClr val="929292"/>
              </a:solidFill>
              <a:prstDash val="solid"/>
              <a:miter lim="400000"/>
            </a:ln>
          </a:right>
          <a:top>
            <a:ln w="12700" cap="flat">
              <a:solidFill>
                <a:srgbClr val="929292"/>
              </a:solidFill>
              <a:prstDash val="solid"/>
              <a:miter lim="400000"/>
            </a:ln>
          </a:top>
          <a:bottom>
            <a:ln w="12700" cap="flat">
              <a:solidFill>
                <a:srgbClr val="929292"/>
              </a:solidFill>
              <a:prstDash val="solid"/>
              <a:miter lim="400000"/>
            </a:ln>
          </a:bottom>
          <a:insideH>
            <a:ln w="12700" cap="flat">
              <a:solidFill>
                <a:srgbClr val="929292"/>
              </a:solidFill>
              <a:prstDash val="solid"/>
              <a:miter lim="400000"/>
            </a:ln>
          </a:insideH>
          <a:insideV>
            <a:ln w="12700" cap="flat">
              <a:solidFill>
                <a:srgbClr val="929292"/>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84E00"/>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017101"/>
          </a:solidFill>
        </a:fill>
      </a:tcStyle>
    </a:firstRow>
  </a:tblStyle>
  <a:tblStyle styleId="{EEE7283C-3CF3-47DC-8721-378D4A62B228}" styleName="">
    <a:tblBg/>
    <a:wholeTbl>
      <a:tcTxStyle b="off" i="off">
        <a:font>
          <a:latin typeface="Helvetica Neue"/>
          <a:ea typeface="Helvetica Neue"/>
          <a:cs typeface="Helvetica Neue"/>
        </a:font>
        <a:srgbClr val="FFFFFF"/>
      </a:tcTxStyle>
      <a:tcStyle>
        <a:tcBdr>
          <a:left>
            <a:ln w="12700" cap="flat">
              <a:solidFill>
                <a:srgbClr val="AAAAAA"/>
              </a:solidFill>
              <a:prstDash val="solid"/>
              <a:miter lim="400000"/>
            </a:ln>
          </a:left>
          <a:right>
            <a:ln w="12700" cap="flat">
              <a:solidFill>
                <a:srgbClr val="AAAAAA"/>
              </a:solidFill>
              <a:prstDash val="solid"/>
              <a:miter lim="400000"/>
            </a:ln>
          </a:right>
          <a:top>
            <a:ln w="12700" cap="flat">
              <a:solidFill>
                <a:srgbClr val="AAAAAA"/>
              </a:solidFill>
              <a:prstDash val="solid"/>
              <a:miter lim="400000"/>
            </a:ln>
          </a:top>
          <a:bottom>
            <a:ln w="12700" cap="flat">
              <a:solidFill>
                <a:srgbClr val="AAAAAA"/>
              </a:solidFill>
              <a:prstDash val="solid"/>
              <a:miter lim="400000"/>
            </a:ln>
          </a:bottom>
          <a:insideH>
            <a:ln w="12700" cap="flat">
              <a:solidFill>
                <a:srgbClr val="AAAAAA"/>
              </a:solidFill>
              <a:prstDash val="solid"/>
              <a:miter lim="400000"/>
            </a:ln>
          </a:insideH>
          <a:insideV>
            <a:ln w="12700" cap="flat">
              <a:solidFill>
                <a:srgbClr val="AAAAAA"/>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0" cap="flat">
              <a:noFill/>
              <a:miter lim="400000"/>
            </a:ln>
          </a:bottom>
          <a:insideH>
            <a:ln w="12700" cap="flat">
              <a:noFill/>
              <a:miter lim="400000"/>
            </a:ln>
          </a:insideH>
          <a:insideV>
            <a:ln w="12700" cap="flat">
              <a:noFill/>
              <a:miter lim="400000"/>
            </a:ln>
          </a:insideV>
        </a:tcBdr>
        <a:fill>
          <a:solidFill>
            <a:schemeClr val="accent5">
              <a:hueOff val="106375"/>
              <a:satOff val="9554"/>
              <a:lumOff val="-13516"/>
            </a:schemeClr>
          </a:solidFill>
        </a:fill>
      </a:tcStyle>
    </a:firstRow>
  </a:tblStyle>
  <a:tblStyle styleId="{CF821DB8-F4EB-4A41-A1BA-3FCAFE7338EE}" styleName="">
    <a:tblBg/>
    <a:wholeTbl>
      <a:tcTxStyle b="off" i="off">
        <a:font>
          <a:latin typeface="Helvetica Neue"/>
          <a:ea typeface="Helvetica Neue"/>
          <a:cs typeface="Helvetica Neue"/>
        </a:font>
        <a:srgbClr val="FFFFFF"/>
      </a:tcTxStyle>
      <a:tcStyle>
        <a:tcBdr>
          <a:left>
            <a:ln w="12700" cap="flat">
              <a:solidFill>
                <a:srgbClr val="D6D7D6"/>
              </a:solidFill>
              <a:prstDash val="solid"/>
              <a:miter lim="400000"/>
            </a:ln>
          </a:left>
          <a:right>
            <a:ln w="12700" cap="flat">
              <a:solidFill>
                <a:srgbClr val="D6D7D6"/>
              </a:solidFill>
              <a:prstDash val="solid"/>
              <a:miter lim="400000"/>
            </a:ln>
          </a:right>
          <a:top>
            <a:ln w="12700" cap="flat">
              <a:solidFill>
                <a:srgbClr val="D6D7D6"/>
              </a:solidFill>
              <a:prstDash val="solid"/>
              <a:miter lim="400000"/>
            </a:ln>
          </a:top>
          <a:bottom>
            <a:ln w="12700" cap="flat">
              <a:solidFill>
                <a:srgbClr val="D6D7D6"/>
              </a:solidFill>
              <a:prstDash val="solid"/>
              <a:miter lim="400000"/>
            </a:ln>
          </a:bottom>
          <a:insideH>
            <a:ln w="12700" cap="flat">
              <a:solidFill>
                <a:srgbClr val="D6D7D6"/>
              </a:solidFill>
              <a:prstDash val="solid"/>
              <a:miter lim="400000"/>
            </a:ln>
          </a:insideH>
          <a:insideV>
            <a:ln w="12700" cap="flat">
              <a:solidFill>
                <a:srgbClr val="D6D7D6"/>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6">
              <a:hueOff val="-119728"/>
              <a:satOff val="5580"/>
              <a:lumOff val="-12961"/>
            </a:schemeClr>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650E48"/>
          </a:solidFill>
        </a:fill>
      </a:tcStyle>
    </a:firstRow>
  </a:tblStyle>
  <a:tblStyle styleId="{33BA23B1-9221-436E-865A-0063620EA4FD}" styleName="">
    <a:tblBg/>
    <a:wholeTbl>
      <a:tcTxStyle b="off" i="off">
        <a:font>
          <a:latin typeface="Helvetica Neue"/>
          <a:ea typeface="Helvetica Neue"/>
          <a:cs typeface="Helvetica Neue"/>
        </a:font>
        <a:srgbClr val="FFFFFF"/>
      </a:tcTxStyle>
      <a:tcStyle>
        <a:tcBdr>
          <a:left>
            <a:ln w="12700" cap="flat">
              <a:solidFill>
                <a:srgbClr val="909090"/>
              </a:solidFill>
              <a:prstDash val="solid"/>
              <a:miter lim="400000"/>
            </a:ln>
          </a:left>
          <a:right>
            <a:ln w="12700" cap="flat">
              <a:solidFill>
                <a:srgbClr val="909090"/>
              </a:solidFill>
              <a:prstDash val="solid"/>
              <a:miter lim="400000"/>
            </a:ln>
          </a:right>
          <a:top>
            <a:ln w="12700" cap="flat">
              <a:solidFill>
                <a:srgbClr val="909090"/>
              </a:solidFill>
              <a:prstDash val="solid"/>
              <a:miter lim="400000"/>
            </a:ln>
          </a:top>
          <a:bottom>
            <a:ln w="12700" cap="flat">
              <a:solidFill>
                <a:srgbClr val="909090"/>
              </a:solidFill>
              <a:prstDash val="solid"/>
              <a:miter lim="400000"/>
            </a:ln>
          </a:bottom>
          <a:insideH>
            <a:ln w="12700" cap="flat">
              <a:solidFill>
                <a:srgbClr val="909090"/>
              </a:solidFill>
              <a:prstDash val="solid"/>
              <a:miter lim="400000"/>
            </a:ln>
          </a:insideH>
          <a:insideV>
            <a:ln w="12700" cap="flat">
              <a:solidFill>
                <a:srgbClr val="909090"/>
              </a:solidFill>
              <a:prstDash val="solid"/>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798089"/>
          </a:solidFill>
        </a:fill>
      </a:tcStyle>
    </a:firstCol>
    <a:lastRow>
      <a:tcTxStyle b="off"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lastRow>
    <a:firstRow>
      <a:tcTxStyle b="on" i="off">
        <a:font>
          <a:latin typeface="Helvetica Neue"/>
          <a:ea typeface="Helvetica Neue"/>
          <a:cs typeface="Helvetica Neue"/>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96A0AC"/>
          </a:solidFill>
        </a:fill>
      </a:tcStyle>
    </a:firstRow>
  </a:tblStyle>
  <a:tblStyle styleId="{2708684C-4D16-4618-839F-0558EEFCDFE6}" styleName="">
    <a:tblBg/>
    <a:wholeTbl>
      <a:tcTxStyle b="off" i="off">
        <a:font>
          <a:latin typeface="Helvetica Neue"/>
          <a:ea typeface="Helvetica Neue"/>
          <a:cs typeface="Helvetica Neue"/>
        </a:font>
        <a:srgbClr val="FFFFFF"/>
      </a:tcTxStyle>
      <a:tcStyle>
        <a:tcBdr>
          <a:left>
            <a:ln w="12700" cap="flat">
              <a:solidFill>
                <a:srgbClr val="929292"/>
              </a:solidFill>
              <a:custDash>
                <a:ds d="200000" sp="200000"/>
              </a:custDash>
              <a:miter lim="400000"/>
            </a:ln>
          </a:left>
          <a:right>
            <a:ln w="12700" cap="flat">
              <a:solidFill>
                <a:srgbClr val="929292"/>
              </a:solidFill>
              <a:custDash>
                <a:ds d="200000" sp="200000"/>
              </a:custDash>
              <a:miter lim="400000"/>
            </a:ln>
          </a:right>
          <a:top>
            <a:ln w="12700" cap="flat">
              <a:solidFill>
                <a:srgbClr val="929292"/>
              </a:solidFill>
              <a:custDash>
                <a:ds d="200000" sp="200000"/>
              </a:custDash>
              <a:miter lim="400000"/>
            </a:ln>
          </a:top>
          <a:bottom>
            <a:ln w="12700" cap="flat">
              <a:solidFill>
                <a:srgbClr val="929292"/>
              </a:solidFill>
              <a:custDash>
                <a:ds d="200000" sp="200000"/>
              </a:custDash>
              <a:miter lim="400000"/>
            </a:ln>
          </a:bottom>
          <a:insideH>
            <a:ln w="12700" cap="flat">
              <a:solidFill>
                <a:srgbClr val="929292"/>
              </a:solidFill>
              <a:custDash>
                <a:ds d="200000" sp="200000"/>
              </a:custDash>
              <a:miter lim="400000"/>
            </a:ln>
          </a:insideH>
          <a:insideV>
            <a:ln w="12700" cap="flat">
              <a:solidFill>
                <a:srgbClr val="929292"/>
              </a:solidFill>
              <a:custDash>
                <a:ds d="200000" sp="200000"/>
              </a:custDash>
              <a:miter lim="400000"/>
            </a:ln>
          </a:insideV>
        </a:tcBdr>
        <a:fill>
          <a:noFill/>
        </a:fill>
      </a:tcStyle>
    </a:wholeTbl>
    <a:band2H>
      <a:tcTxStyle b="def" i="def"/>
      <a:tcStyle>
        <a:tcBdr/>
        <a:fill>
          <a:solidFill>
            <a:srgbClr val="747676">
              <a:alpha val="63790"/>
            </a:srgbClr>
          </a:solidFill>
        </a:fill>
      </a:tcStyle>
    </a:band2H>
    <a:firstCol>
      <a:tcTxStyle b="on" i="off">
        <a:font>
          <a:latin typeface="Helvetica Neue"/>
          <a:ea typeface="Helvetica Neue"/>
          <a:cs typeface="Helvetica Neue"/>
        </a:font>
        <a:srgbClr val="FFFFFF"/>
      </a:tcTxStyle>
      <a:tcStyle>
        <a:tcBdr>
          <a:left>
            <a:ln w="12700" cap="flat">
              <a:noFill/>
              <a:miter lim="400000"/>
            </a:ln>
          </a:left>
          <a:right>
            <a:ln w="25400" cap="flat">
              <a:solidFill>
                <a:srgbClr val="929292"/>
              </a:solidFill>
              <a:prstDash val="solid"/>
              <a:miter lim="400000"/>
            </a:ln>
          </a:right>
          <a:top>
            <a:ln w="25400" cap="flat">
              <a:solidFill>
                <a:srgbClr val="929292"/>
              </a:solidFill>
              <a:prstDash val="solid"/>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Col>
    <a:lastRow>
      <a:tcTxStyle b="off"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25400" cap="flat">
              <a:solidFill>
                <a:srgbClr val="929292"/>
              </a:solidFill>
              <a:prstDash val="solid"/>
              <a:miter lim="400000"/>
            </a:ln>
          </a:top>
          <a:bottom>
            <a:ln w="12700" cap="flat">
              <a:noFill/>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lastRow>
    <a:firstRow>
      <a:tcTxStyle b="on" i="off">
        <a:font>
          <a:latin typeface="Helvetica Neue"/>
          <a:ea typeface="Helvetica Neue"/>
          <a:cs typeface="Helvetica Neue"/>
        </a:font>
        <a:srgbClr val="FFFFFF"/>
      </a:tcTxStyle>
      <a:tcStyle>
        <a:tcBdr>
          <a:left>
            <a:ln w="25400" cap="flat">
              <a:solidFill>
                <a:srgbClr val="929292"/>
              </a:solidFill>
              <a:prstDash val="solid"/>
              <a:miter lim="400000"/>
            </a:ln>
          </a:left>
          <a:right>
            <a:ln w="25400" cap="flat">
              <a:solidFill>
                <a:srgbClr val="929292"/>
              </a:solidFill>
              <a:prstDash val="solid"/>
              <a:miter lim="400000"/>
            </a:ln>
          </a:right>
          <a:top>
            <a:ln w="12700" cap="flat">
              <a:noFill/>
              <a:miter lim="400000"/>
            </a:ln>
          </a:top>
          <a:bottom>
            <a:ln w="25400" cap="flat">
              <a:solidFill>
                <a:srgbClr val="929292"/>
              </a:solidFill>
              <a:prstDash val="solid"/>
              <a:miter lim="400000"/>
            </a:ln>
          </a:bottom>
          <a:insideH>
            <a:ln w="25400" cap="flat">
              <a:solidFill>
                <a:srgbClr val="929292"/>
              </a:solidFill>
              <a:prstDash val="solid"/>
              <a:miter lim="400000"/>
            </a:ln>
          </a:insideH>
          <a:insideV>
            <a:ln w="25400" cap="flat">
              <a:solidFill>
                <a:srgbClr val="929292"/>
              </a:solidFill>
              <a:prstDash val="solid"/>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116" name="Shape 116"/>
          <p:cNvSpPr/>
          <p:nvPr>
            <p:ph type="sldImg"/>
          </p:nvPr>
        </p:nvSpPr>
        <p:spPr>
          <a:xfrm>
            <a:off x="1143000" y="685800"/>
            <a:ext cx="4572000" cy="3429000"/>
          </a:xfrm>
          <a:prstGeom prst="rect">
            <a:avLst/>
          </a:prstGeom>
        </p:spPr>
        <p:txBody>
          <a:bodyPr/>
          <a:lstStyle/>
          <a:p>
            <a:pPr/>
          </a:p>
        </p:txBody>
      </p:sp>
      <p:sp>
        <p:nvSpPr>
          <p:cNvPr id="117" name="Shape 117"/>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Relationships xmlns="http://schemas.openxmlformats.org/package/2006/relationships"><Relationship Id="rId1" Type="http://schemas.openxmlformats.org/officeDocument/2006/relationships/slide" Target="../slides/slide4.xml"/><Relationship Id="rId2" Type="http://schemas.openxmlformats.org/officeDocument/2006/relationships/notesMaster" Target="../notesMasters/notesMaster1.xml"/></Relationships>

</file>

<file path=ppt/notesSlides/_rels/notesSlide10.xml.rels><?xml version="1.0" encoding="UTF-8"?>
<Relationships xmlns="http://schemas.openxmlformats.org/package/2006/relationships"><Relationship Id="rId1" Type="http://schemas.openxmlformats.org/officeDocument/2006/relationships/slide" Target="../slides/slide13.xml"/><Relationship Id="rId2" Type="http://schemas.openxmlformats.org/officeDocument/2006/relationships/notesMaster" Target="../notesMasters/notesMaster1.xml"/></Relationships>

</file>

<file path=ppt/notesSlides/_rels/notesSlide11.xml.rels><?xml version="1.0" encoding="UTF-8"?>
<Relationships xmlns="http://schemas.openxmlformats.org/package/2006/relationships"><Relationship Id="rId1" Type="http://schemas.openxmlformats.org/officeDocument/2006/relationships/slide" Target="../slides/slide14.xml"/><Relationship Id="rId2" Type="http://schemas.openxmlformats.org/officeDocument/2006/relationships/notesMaster" Target="../notesMasters/notesMaster1.xml"/></Relationships>

</file>

<file path=ppt/notesSlides/_rels/notesSlide12.xml.rels><?xml version="1.0" encoding="UTF-8"?>
<Relationships xmlns="http://schemas.openxmlformats.org/package/2006/relationships"><Relationship Id="rId1" Type="http://schemas.openxmlformats.org/officeDocument/2006/relationships/slide" Target="../slides/slide15.xml"/><Relationship Id="rId2" Type="http://schemas.openxmlformats.org/officeDocument/2006/relationships/notesMaster" Target="../notesMasters/notesMaster1.xml"/></Relationships>

</file>

<file path=ppt/notesSlides/_rels/notesSlide13.xml.rels><?xml version="1.0" encoding="UTF-8"?>
<Relationships xmlns="http://schemas.openxmlformats.org/package/2006/relationships"><Relationship Id="rId1" Type="http://schemas.openxmlformats.org/officeDocument/2006/relationships/slide" Target="../slides/slide16.xml"/><Relationship Id="rId2" Type="http://schemas.openxmlformats.org/officeDocument/2006/relationships/notesMaster" Target="../notesMasters/notesMaster1.xml"/></Relationships>

</file>

<file path=ppt/notesSlides/_rels/notesSlide14.xml.rels><?xml version="1.0" encoding="UTF-8"?>
<Relationships xmlns="http://schemas.openxmlformats.org/package/2006/relationships"><Relationship Id="rId1" Type="http://schemas.openxmlformats.org/officeDocument/2006/relationships/slide" Target="../slides/slide17.xml"/><Relationship Id="rId2" Type="http://schemas.openxmlformats.org/officeDocument/2006/relationships/notesMaster" Target="../notesMasters/notesMaster1.xml"/></Relationships>

</file>

<file path=ppt/notesSlides/_rels/notesSlide15.xml.rels><?xml version="1.0" encoding="UTF-8"?>
<Relationships xmlns="http://schemas.openxmlformats.org/package/2006/relationships"><Relationship Id="rId1" Type="http://schemas.openxmlformats.org/officeDocument/2006/relationships/slide" Target="../slides/slide18.xml"/><Relationship Id="rId2" Type="http://schemas.openxmlformats.org/officeDocument/2006/relationships/notesMaster" Target="../notesMasters/notesMaster1.xml"/></Relationships>

</file>

<file path=ppt/notesSlides/_rels/notesSlide16.xml.rels><?xml version="1.0" encoding="UTF-8"?>
<Relationships xmlns="http://schemas.openxmlformats.org/package/2006/relationships"><Relationship Id="rId1" Type="http://schemas.openxmlformats.org/officeDocument/2006/relationships/slide" Target="../slides/slide19.xml"/><Relationship Id="rId2" Type="http://schemas.openxmlformats.org/officeDocument/2006/relationships/notesMaster" Target="../notesMasters/notesMaster1.xml"/></Relationships>

</file>

<file path=ppt/notesSlides/_rels/notesSlide17.xml.rels><?xml version="1.0" encoding="UTF-8"?>
<Relationships xmlns="http://schemas.openxmlformats.org/package/2006/relationships"><Relationship Id="rId1" Type="http://schemas.openxmlformats.org/officeDocument/2006/relationships/slide" Target="../slides/slide20.xml"/><Relationship Id="rId2" Type="http://schemas.openxmlformats.org/officeDocument/2006/relationships/notesMaster" Target="../notesMasters/notesMaster1.xml"/></Relationships>

</file>

<file path=ppt/notesSlides/_rels/notesSlide18.xml.rels><?xml version="1.0" encoding="UTF-8"?>
<Relationships xmlns="http://schemas.openxmlformats.org/package/2006/relationships"><Relationship Id="rId1" Type="http://schemas.openxmlformats.org/officeDocument/2006/relationships/slide" Target="../slides/slide21.xml"/><Relationship Id="rId2" Type="http://schemas.openxmlformats.org/officeDocument/2006/relationships/notesMaster" Target="../notesMasters/notesMaster1.xml"/></Relationships>

</file>

<file path=ppt/notesSlides/_rels/notesSlide19.xml.rels><?xml version="1.0" encoding="UTF-8"?>
<Relationships xmlns="http://schemas.openxmlformats.org/package/2006/relationships"><Relationship Id="rId1" Type="http://schemas.openxmlformats.org/officeDocument/2006/relationships/slide" Target="../slides/slide22.xml"/><Relationship Id="rId2" Type="http://schemas.openxmlformats.org/officeDocument/2006/relationships/notesMaster" Target="../notesMasters/notesMaster1.xml"/></Relationships>

</file>

<file path=ppt/notesSlides/_rels/notesSlide2.xml.rels><?xml version="1.0" encoding="UTF-8"?>
<Relationships xmlns="http://schemas.openxmlformats.org/package/2006/relationships"><Relationship Id="rId1" Type="http://schemas.openxmlformats.org/officeDocument/2006/relationships/slide" Target="../slides/slide5.xml"/><Relationship Id="rId2" Type="http://schemas.openxmlformats.org/officeDocument/2006/relationships/notesMaster" Target="../notesMasters/notesMaster1.xml"/></Relationships>

</file>

<file path=ppt/notesSlides/_rels/notesSlide20.xml.rels><?xml version="1.0" encoding="UTF-8"?>
<Relationships xmlns="http://schemas.openxmlformats.org/package/2006/relationships"><Relationship Id="rId1" Type="http://schemas.openxmlformats.org/officeDocument/2006/relationships/slide" Target="../slides/slide23.xml"/><Relationship Id="rId2" Type="http://schemas.openxmlformats.org/officeDocument/2006/relationships/notesMaster" Target="../notesMasters/notesMaster1.xml"/></Relationships>

</file>

<file path=ppt/notesSlides/_rels/notesSlide21.xml.rels><?xml version="1.0" encoding="UTF-8"?>
<Relationships xmlns="http://schemas.openxmlformats.org/package/2006/relationships"><Relationship Id="rId1" Type="http://schemas.openxmlformats.org/officeDocument/2006/relationships/slide" Target="../slides/slide24.xml"/><Relationship Id="rId2" Type="http://schemas.openxmlformats.org/officeDocument/2006/relationships/notesMaster" Target="../notesMasters/notesMaster1.xml"/></Relationships>

</file>

<file path=ppt/notesSlides/_rels/notesSlide22.xml.rels><?xml version="1.0" encoding="UTF-8"?>
<Relationships xmlns="http://schemas.openxmlformats.org/package/2006/relationships"><Relationship Id="rId1" Type="http://schemas.openxmlformats.org/officeDocument/2006/relationships/slide" Target="../slides/slide25.xml"/><Relationship Id="rId2" Type="http://schemas.openxmlformats.org/officeDocument/2006/relationships/notesMaster" Target="../notesMasters/notesMaster1.xml"/></Relationships>

</file>

<file path=ppt/notesSlides/_rels/notesSlide23.xml.rels><?xml version="1.0" encoding="UTF-8"?>
<Relationships xmlns="http://schemas.openxmlformats.org/package/2006/relationships"><Relationship Id="rId1" Type="http://schemas.openxmlformats.org/officeDocument/2006/relationships/slide" Target="../slides/slide26.xml"/><Relationship Id="rId2" Type="http://schemas.openxmlformats.org/officeDocument/2006/relationships/notesMaster" Target="../notesMasters/notesMaster1.xml"/></Relationships>

</file>

<file path=ppt/notesSlides/_rels/notesSlide24.xml.rels><?xml version="1.0" encoding="UTF-8"?>
<Relationships xmlns="http://schemas.openxmlformats.org/package/2006/relationships"><Relationship Id="rId1" Type="http://schemas.openxmlformats.org/officeDocument/2006/relationships/slide" Target="../slides/slide27.xml"/><Relationship Id="rId2" Type="http://schemas.openxmlformats.org/officeDocument/2006/relationships/notesMaster" Target="../notesMasters/notesMaster1.xml"/></Relationships>

</file>

<file path=ppt/notesSlides/_rels/notesSlide25.xml.rels><?xml version="1.0" encoding="UTF-8"?>
<Relationships xmlns="http://schemas.openxmlformats.org/package/2006/relationships"><Relationship Id="rId1" Type="http://schemas.openxmlformats.org/officeDocument/2006/relationships/slide" Target="../slides/slide28.xml"/><Relationship Id="rId2" Type="http://schemas.openxmlformats.org/officeDocument/2006/relationships/notesMaster" Target="../notesMasters/notesMaster1.xml"/></Relationships>

</file>

<file path=ppt/notesSlides/_rels/notesSlide26.xml.rels><?xml version="1.0" encoding="UTF-8"?>
<Relationships xmlns="http://schemas.openxmlformats.org/package/2006/relationships"><Relationship Id="rId1" Type="http://schemas.openxmlformats.org/officeDocument/2006/relationships/slide" Target="../slides/slide29.xml"/><Relationship Id="rId2" Type="http://schemas.openxmlformats.org/officeDocument/2006/relationships/notesMaster" Target="../notesMasters/notesMaster1.xml"/></Relationships>

</file>

<file path=ppt/notesSlides/_rels/notesSlide27.xml.rels><?xml version="1.0" encoding="UTF-8"?>
<Relationships xmlns="http://schemas.openxmlformats.org/package/2006/relationships"><Relationship Id="rId1" Type="http://schemas.openxmlformats.org/officeDocument/2006/relationships/slide" Target="../slides/slide30.xml"/><Relationship Id="rId2" Type="http://schemas.openxmlformats.org/officeDocument/2006/relationships/notesMaster" Target="../notesMasters/notesMaster1.xml"/></Relationships>

</file>

<file path=ppt/notesSlides/_rels/notesSlide28.xml.rels><?xml version="1.0" encoding="UTF-8"?>
<Relationships xmlns="http://schemas.openxmlformats.org/package/2006/relationships"><Relationship Id="rId1" Type="http://schemas.openxmlformats.org/officeDocument/2006/relationships/slide" Target="../slides/slide31.xml"/><Relationship Id="rId2" Type="http://schemas.openxmlformats.org/officeDocument/2006/relationships/notesMaster" Target="../notesMasters/notesMaster1.xml"/></Relationships>

</file>

<file path=ppt/notesSlides/_rels/notesSlide29.xml.rels><?xml version="1.0" encoding="UTF-8"?>
<Relationships xmlns="http://schemas.openxmlformats.org/package/2006/relationships"><Relationship Id="rId1" Type="http://schemas.openxmlformats.org/officeDocument/2006/relationships/slide" Target="../slides/slide32.xml"/><Relationship Id="rId2" Type="http://schemas.openxmlformats.org/officeDocument/2006/relationships/notesMaster" Target="../notesMasters/notesMaster1.xml"/></Relationships>

</file>

<file path=ppt/notesSlides/_rels/notesSlide3.xml.rels><?xml version="1.0" encoding="UTF-8"?>
<Relationships xmlns="http://schemas.openxmlformats.org/package/2006/relationships"><Relationship Id="rId1" Type="http://schemas.openxmlformats.org/officeDocument/2006/relationships/slide" Target="../slides/slide6.xml"/><Relationship Id="rId2" Type="http://schemas.openxmlformats.org/officeDocument/2006/relationships/notesMaster" Target="../notesMasters/notesMaster1.xml"/></Relationships>

</file>

<file path=ppt/notesSlides/_rels/notesSlide30.xml.rels><?xml version="1.0" encoding="UTF-8"?>
<Relationships xmlns="http://schemas.openxmlformats.org/package/2006/relationships"><Relationship Id="rId1" Type="http://schemas.openxmlformats.org/officeDocument/2006/relationships/slide" Target="../slides/slide33.xml"/><Relationship Id="rId2" Type="http://schemas.openxmlformats.org/officeDocument/2006/relationships/notesMaster" Target="../notesMasters/notesMaster1.xml"/></Relationships>

</file>

<file path=ppt/notesSlides/_rels/notesSlide31.xml.rels><?xml version="1.0" encoding="UTF-8"?>
<Relationships xmlns="http://schemas.openxmlformats.org/package/2006/relationships"><Relationship Id="rId1" Type="http://schemas.openxmlformats.org/officeDocument/2006/relationships/slide" Target="../slides/slide34.xml"/><Relationship Id="rId2" Type="http://schemas.openxmlformats.org/officeDocument/2006/relationships/notesMaster" Target="../notesMasters/notesMaster1.xml"/></Relationships>

</file>

<file path=ppt/notesSlides/_rels/notesSlide32.xml.rels><?xml version="1.0" encoding="UTF-8"?>
<Relationships xmlns="http://schemas.openxmlformats.org/package/2006/relationships"><Relationship Id="rId1" Type="http://schemas.openxmlformats.org/officeDocument/2006/relationships/slide" Target="../slides/slide35.xml"/><Relationship Id="rId2" Type="http://schemas.openxmlformats.org/officeDocument/2006/relationships/notesMaster" Target="../notesMasters/notesMaster1.xml"/></Relationships>

</file>

<file path=ppt/notesSlides/_rels/notesSlide33.xml.rels><?xml version="1.0" encoding="UTF-8"?>
<Relationships xmlns="http://schemas.openxmlformats.org/package/2006/relationships"><Relationship Id="rId1" Type="http://schemas.openxmlformats.org/officeDocument/2006/relationships/slide" Target="../slides/slide36.xml"/><Relationship Id="rId2" Type="http://schemas.openxmlformats.org/officeDocument/2006/relationships/notesMaster" Target="../notesMasters/notesMaster1.xml"/></Relationships>

</file>

<file path=ppt/notesSlides/_rels/notesSlide34.xml.rels><?xml version="1.0" encoding="UTF-8"?>
<Relationships xmlns="http://schemas.openxmlformats.org/package/2006/relationships"><Relationship Id="rId1" Type="http://schemas.openxmlformats.org/officeDocument/2006/relationships/slide" Target="../slides/slide37.xml"/><Relationship Id="rId2" Type="http://schemas.openxmlformats.org/officeDocument/2006/relationships/notesMaster" Target="../notesMasters/notesMaster1.xml"/></Relationships>

</file>

<file path=ppt/notesSlides/_rels/notesSlide35.xml.rels><?xml version="1.0" encoding="UTF-8"?>
<Relationships xmlns="http://schemas.openxmlformats.org/package/2006/relationships"><Relationship Id="rId1" Type="http://schemas.openxmlformats.org/officeDocument/2006/relationships/slide" Target="../slides/slide38.xml"/><Relationship Id="rId2" Type="http://schemas.openxmlformats.org/officeDocument/2006/relationships/notesMaster" Target="../notesMasters/notesMaster1.xml"/></Relationships>

</file>

<file path=ppt/notesSlides/_rels/notesSlide4.xml.rels><?xml version="1.0" encoding="UTF-8"?>
<Relationships xmlns="http://schemas.openxmlformats.org/package/2006/relationships"><Relationship Id="rId1" Type="http://schemas.openxmlformats.org/officeDocument/2006/relationships/slide" Target="../slides/slide7.xml"/><Relationship Id="rId2" Type="http://schemas.openxmlformats.org/officeDocument/2006/relationships/notesMaster" Target="../notesMasters/notesMaster1.xml"/></Relationships>

</file>

<file path=ppt/notesSlides/_rels/notesSlide5.xml.rels><?xml version="1.0" encoding="UTF-8"?>
<Relationships xmlns="http://schemas.openxmlformats.org/package/2006/relationships"><Relationship Id="rId1" Type="http://schemas.openxmlformats.org/officeDocument/2006/relationships/slide" Target="../slides/slide8.xml"/><Relationship Id="rId2" Type="http://schemas.openxmlformats.org/officeDocument/2006/relationships/notesMaster" Target="../notesMasters/notesMaster1.xml"/></Relationships>

</file>

<file path=ppt/notesSlides/_rels/notesSlide6.xml.rels><?xml version="1.0" encoding="UTF-8"?>
<Relationships xmlns="http://schemas.openxmlformats.org/package/2006/relationships"><Relationship Id="rId1" Type="http://schemas.openxmlformats.org/officeDocument/2006/relationships/slide" Target="../slides/slide9.xml"/><Relationship Id="rId2" Type="http://schemas.openxmlformats.org/officeDocument/2006/relationships/notesMaster" Target="../notesMasters/notesMaster1.xml"/></Relationships>

</file>

<file path=ppt/notesSlides/_rels/notesSlide7.xml.rels><?xml version="1.0" encoding="UTF-8"?>
<Relationships xmlns="http://schemas.openxmlformats.org/package/2006/relationships"><Relationship Id="rId1" Type="http://schemas.openxmlformats.org/officeDocument/2006/relationships/slide" Target="../slides/slide10.xml"/><Relationship Id="rId2" Type="http://schemas.openxmlformats.org/officeDocument/2006/relationships/notesMaster" Target="../notesMasters/notesMaster1.xml"/></Relationships>

</file>

<file path=ppt/notesSlides/_rels/notesSlide8.xml.rels><?xml version="1.0" encoding="UTF-8"?>
<Relationships xmlns="http://schemas.openxmlformats.org/package/2006/relationships"><Relationship Id="rId1" Type="http://schemas.openxmlformats.org/officeDocument/2006/relationships/slide" Target="../slides/slide11.xml"/><Relationship Id="rId2" Type="http://schemas.openxmlformats.org/officeDocument/2006/relationships/notesMaster" Target="../notesMasters/notesMaster1.xml"/></Relationships>

</file>

<file path=ppt/notesSlides/_rels/notesSlide9.xml.rels><?xml version="1.0" encoding="UTF-8"?>
<Relationships xmlns="http://schemas.openxmlformats.org/package/2006/relationships"><Relationship Id="rId1" Type="http://schemas.openxmlformats.org/officeDocument/2006/relationships/slide" Target="../slides/slide12.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3" name="Shape 163"/>
          <p:cNvSpPr/>
          <p:nvPr>
            <p:ph type="sldImg"/>
          </p:nvPr>
        </p:nvSpPr>
        <p:spPr>
          <a:prstGeom prst="rect">
            <a:avLst/>
          </a:prstGeom>
        </p:spPr>
        <p:txBody>
          <a:bodyPr/>
          <a:lstStyle/>
          <a:p>
            <a:pPr/>
          </a:p>
        </p:txBody>
      </p:sp>
      <p:sp>
        <p:nvSpPr>
          <p:cNvPr id="164" name="Shape 164"/>
          <p:cNvSpPr/>
          <p:nvPr>
            <p:ph type="body" sz="quarter" idx="1"/>
          </p:nvPr>
        </p:nvSpPr>
        <p:spPr>
          <a:prstGeom prst="rect">
            <a:avLst/>
          </a:prstGeom>
        </p:spPr>
        <p:txBody>
          <a:bodyPr/>
          <a:lstStyle/>
          <a:p>
            <a:pPr/>
            <a:r>
              <a:t>Got permission to do this talk, but obviously can’t go into too much detail about the ECHOcast.</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03" name="Shape 303"/>
          <p:cNvSpPr/>
          <p:nvPr>
            <p:ph type="sldImg"/>
          </p:nvPr>
        </p:nvSpPr>
        <p:spPr>
          <a:prstGeom prst="rect">
            <a:avLst/>
          </a:prstGeom>
        </p:spPr>
        <p:txBody>
          <a:bodyPr/>
          <a:lstStyle/>
          <a:p>
            <a:pPr/>
          </a:p>
        </p:txBody>
      </p:sp>
      <p:sp>
        <p:nvSpPr>
          <p:cNvPr id="304" name="Shape 304"/>
          <p:cNvSpPr/>
          <p:nvPr>
            <p:ph type="body" sz="quarter" idx="1"/>
          </p:nvPr>
        </p:nvSpPr>
        <p:spPr>
          <a:prstGeom prst="rect">
            <a:avLst/>
          </a:prstGeom>
        </p:spPr>
        <p:txBody>
          <a:bodyPr/>
          <a:lstStyle/>
          <a:p>
            <a:pPr/>
            <a:r>
              <a:t>Social experiment</a:t>
            </a:r>
          </a:p>
          <a:p>
            <a:pPr/>
            <a:r>
              <a:t>Wikipedia - “The stream became unexpectedly popular, reaching an average concurrent viewership of over 80,000 viewers (with at least 10% participating). On 1 March 2014, the game was completed after more than 16 continuous days of gameplay; Twitch estimated that over 1.16 million people participated, with peak simultaneous participation at 121,000, and with a total of 55 million views during the experiment”</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16" name="Shape 316"/>
          <p:cNvSpPr/>
          <p:nvPr>
            <p:ph type="sldImg"/>
          </p:nvPr>
        </p:nvSpPr>
        <p:spPr>
          <a:prstGeom prst="rect">
            <a:avLst/>
          </a:prstGeom>
        </p:spPr>
        <p:txBody>
          <a:bodyPr/>
          <a:lstStyle/>
          <a:p>
            <a:pPr/>
          </a:p>
        </p:txBody>
      </p:sp>
      <p:sp>
        <p:nvSpPr>
          <p:cNvPr id="317" name="Shape 317"/>
          <p:cNvSpPr/>
          <p:nvPr>
            <p:ph type="body" sz="quarter" idx="1"/>
          </p:nvPr>
        </p:nvSpPr>
        <p:spPr>
          <a:prstGeom prst="rect">
            <a:avLst/>
          </a:prstGeom>
        </p:spPr>
        <p:txBody>
          <a:bodyPr/>
          <a:lstStyle/>
          <a:p>
            <a:pPr/>
            <a:r>
              <a:t>At the time the only way you could interact with the stream was writing a bot that would scrape the chat for commands.</a:t>
            </a:r>
            <a:br/>
            <a:r>
              <a:t>This meant the chat became unusable and while eventually this interface was moved to an IRC chat, it meant viewers had to go the extra mile in order to participate</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28" name="Shape 328"/>
          <p:cNvSpPr/>
          <p:nvPr>
            <p:ph type="sldImg"/>
          </p:nvPr>
        </p:nvSpPr>
        <p:spPr>
          <a:prstGeom prst="rect">
            <a:avLst/>
          </a:prstGeom>
        </p:spPr>
        <p:txBody>
          <a:bodyPr/>
          <a:lstStyle/>
          <a:p>
            <a:pPr/>
          </a:p>
        </p:txBody>
      </p:sp>
      <p:sp>
        <p:nvSpPr>
          <p:cNvPr id="329" name="Shape 329"/>
          <p:cNvSpPr/>
          <p:nvPr>
            <p:ph type="body" sz="quarter" idx="1"/>
          </p:nvPr>
        </p:nvSpPr>
        <p:spPr>
          <a:prstGeom prst="rect">
            <a:avLst/>
          </a:prstGeom>
        </p:spPr>
        <p:txBody>
          <a:bodyPr/>
          <a:lstStyle/>
          <a:p>
            <a:pPr/>
            <a:r>
              <a:t>It also required a modded version of the game running on an emulator so the streamer also needed to know how to set this up!</a:t>
            </a:r>
            <a:br/>
            <a:r>
              <a:t>This set a precedent that if Twitch wasn’t already working towards, probably pushed them to start working on their Extensions platform!</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48" name="Shape 348"/>
          <p:cNvSpPr/>
          <p:nvPr>
            <p:ph type="sldImg"/>
          </p:nvPr>
        </p:nvSpPr>
        <p:spPr>
          <a:prstGeom prst="rect">
            <a:avLst/>
          </a:prstGeom>
        </p:spPr>
        <p:txBody>
          <a:bodyPr/>
          <a:lstStyle/>
          <a:p>
            <a:pPr/>
          </a:p>
        </p:txBody>
      </p:sp>
      <p:sp>
        <p:nvSpPr>
          <p:cNvPr id="349" name="Shape 349"/>
          <p:cNvSpPr/>
          <p:nvPr>
            <p:ph type="body" sz="quarter" idx="1"/>
          </p:nvPr>
        </p:nvSpPr>
        <p:spPr>
          <a:prstGeom prst="rect">
            <a:avLst/>
          </a:prstGeom>
        </p:spPr>
        <p:txBody>
          <a:bodyPr/>
          <a:lstStyle/>
          <a:p>
            <a:pPr/>
            <a:r>
              <a:t>Twitch created a way for developers to overlay streams with custom UI</a:t>
            </a:r>
          </a:p>
          <a:p>
            <a:pPr/>
            <a:r>
              <a:t>Combined with their APIs, there was now an official way to add interactivity to streams that wasn’t possible before.</a:t>
            </a: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64" name="Shape 364"/>
          <p:cNvSpPr/>
          <p:nvPr>
            <p:ph type="sldImg"/>
          </p:nvPr>
        </p:nvSpPr>
        <p:spPr>
          <a:prstGeom prst="rect">
            <a:avLst/>
          </a:prstGeom>
        </p:spPr>
        <p:txBody>
          <a:bodyPr/>
          <a:lstStyle/>
          <a:p>
            <a:pPr/>
          </a:p>
        </p:txBody>
      </p:sp>
      <p:sp>
        <p:nvSpPr>
          <p:cNvPr id="365" name="Shape 365"/>
          <p:cNvSpPr/>
          <p:nvPr>
            <p:ph type="body" sz="quarter" idx="1"/>
          </p:nvPr>
        </p:nvSpPr>
        <p:spPr>
          <a:prstGeom prst="rect">
            <a:avLst/>
          </a:prstGeom>
        </p:spPr>
        <p:txBody>
          <a:bodyPr/>
          <a:lstStyle/>
          <a:p>
            <a:pPr/>
            <a:r>
              <a:t>Unfortunately that was only one part of the problem, games still needed to be modded in order to fully utilize extensions or have an API that extension developers could use to bridge the gap</a:t>
            </a:r>
          </a:p>
          <a:p>
            <a:pPr/>
            <a:r>
              <a:t>There are very few games that have public APIs (most are AAA titles)</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77" name="Shape 377"/>
          <p:cNvSpPr/>
          <p:nvPr>
            <p:ph type="sldImg"/>
          </p:nvPr>
        </p:nvSpPr>
        <p:spPr>
          <a:prstGeom prst="rect">
            <a:avLst/>
          </a:prstGeom>
        </p:spPr>
        <p:txBody>
          <a:bodyPr/>
          <a:lstStyle/>
          <a:p>
            <a:pPr/>
          </a:p>
        </p:txBody>
      </p:sp>
      <p:sp>
        <p:nvSpPr>
          <p:cNvPr id="378" name="Shape 378"/>
          <p:cNvSpPr/>
          <p:nvPr>
            <p:ph type="body" sz="quarter" idx="1"/>
          </p:nvPr>
        </p:nvSpPr>
        <p:spPr>
          <a:prstGeom prst="rect">
            <a:avLst/>
          </a:prstGeom>
        </p:spPr>
        <p:txBody>
          <a:bodyPr/>
          <a:lstStyle/>
          <a:p>
            <a:pPr/>
            <a:r>
              <a:t>There are tons of game mods, but modding is still typically limited to PC (no consoles)</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391" name="Shape 391"/>
          <p:cNvSpPr/>
          <p:nvPr>
            <p:ph type="sldImg"/>
          </p:nvPr>
        </p:nvSpPr>
        <p:spPr>
          <a:prstGeom prst="rect">
            <a:avLst/>
          </a:prstGeom>
        </p:spPr>
        <p:txBody>
          <a:bodyPr/>
          <a:lstStyle/>
          <a:p>
            <a:pPr/>
          </a:p>
        </p:txBody>
      </p:sp>
      <p:sp>
        <p:nvSpPr>
          <p:cNvPr id="392" name="Shape 392"/>
          <p:cNvSpPr/>
          <p:nvPr>
            <p:ph type="body" sz="quarter" idx="1"/>
          </p:nvPr>
        </p:nvSpPr>
        <p:spPr>
          <a:prstGeom prst="rect">
            <a:avLst/>
          </a:prstGeom>
        </p:spPr>
        <p:txBody>
          <a:bodyPr/>
          <a:lstStyle/>
          <a:p>
            <a:pPr/>
            <a:r>
              <a:t>Borderlands 3 has dedicated support for Twitch integration that was a cumulative effort between game programmers, online services and contracted frontend web developers.</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11" name="Shape 411"/>
          <p:cNvSpPr/>
          <p:nvPr>
            <p:ph type="sldImg"/>
          </p:nvPr>
        </p:nvSpPr>
        <p:spPr>
          <a:prstGeom prst="rect">
            <a:avLst/>
          </a:prstGeom>
        </p:spPr>
        <p:txBody>
          <a:bodyPr/>
          <a:lstStyle/>
          <a:p>
            <a:pPr/>
          </a:p>
        </p:txBody>
      </p:sp>
      <p:sp>
        <p:nvSpPr>
          <p:cNvPr id="412" name="Shape 412"/>
          <p:cNvSpPr/>
          <p:nvPr>
            <p:ph type="body" sz="quarter" idx="1"/>
          </p:nvPr>
        </p:nvSpPr>
        <p:spPr>
          <a:prstGeom prst="rect">
            <a:avLst/>
          </a:prstGeom>
        </p:spPr>
        <p:txBody>
          <a:bodyPr/>
          <a:lstStyle/>
          <a:p>
            <a:pPr/>
            <a:r>
              <a:t>View the streamer’s profile info, let the streamer concentrate on playing and not have to constantly stop to show their gear and stats to their viewers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25" name="Shape 425"/>
          <p:cNvSpPr/>
          <p:nvPr>
            <p:ph type="sldImg"/>
          </p:nvPr>
        </p:nvSpPr>
        <p:spPr>
          <a:prstGeom prst="rect">
            <a:avLst/>
          </a:prstGeom>
        </p:spPr>
        <p:txBody>
          <a:bodyPr/>
          <a:lstStyle/>
          <a:p>
            <a:pPr/>
          </a:p>
        </p:txBody>
      </p:sp>
      <p:sp>
        <p:nvSpPr>
          <p:cNvPr id="426" name="Shape 426"/>
          <p:cNvSpPr/>
          <p:nvPr>
            <p:ph type="body" sz="quarter" idx="1"/>
          </p:nvPr>
        </p:nvSpPr>
        <p:spPr>
          <a:prstGeom prst="rect">
            <a:avLst/>
          </a:prstGeom>
        </p:spPr>
        <p:txBody>
          <a:bodyPr/>
          <a:lstStyle/>
          <a:p>
            <a:pPr/>
            <a:r>
              <a:t>Rare Chest Event; Streamer opens a chest, viewers go into a raffle for a chance to earn a copy of the loot (scaled to their character’s level) where 25% of viewers have a chance to win</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39" name="Shape 439"/>
          <p:cNvSpPr/>
          <p:nvPr>
            <p:ph type="sldImg"/>
          </p:nvPr>
        </p:nvSpPr>
        <p:spPr>
          <a:prstGeom prst="rect">
            <a:avLst/>
          </a:prstGeom>
        </p:spPr>
        <p:txBody>
          <a:bodyPr/>
          <a:lstStyle/>
          <a:p>
            <a:pPr/>
          </a:p>
        </p:txBody>
      </p:sp>
      <p:sp>
        <p:nvSpPr>
          <p:cNvPr id="440" name="Shape 440"/>
          <p:cNvSpPr/>
          <p:nvPr>
            <p:ph type="body" sz="quarter" idx="1"/>
          </p:nvPr>
        </p:nvSpPr>
        <p:spPr>
          <a:prstGeom prst="rect">
            <a:avLst/>
          </a:prstGeom>
        </p:spPr>
        <p:txBody>
          <a:bodyPr/>
          <a:lstStyle/>
          <a:p>
            <a:pPr/>
            <a:r>
              <a:t>Pinata Event; Every time the streamer levels up, a Pinata spawns and the viewers can vote on what it contains (they like to troll with grenades)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4" name="Shape 174"/>
          <p:cNvSpPr/>
          <p:nvPr>
            <p:ph type="sldImg"/>
          </p:nvPr>
        </p:nvSpPr>
        <p:spPr>
          <a:prstGeom prst="rect">
            <a:avLst/>
          </a:prstGeom>
        </p:spPr>
        <p:txBody>
          <a:bodyPr/>
          <a:lstStyle/>
          <a:p>
            <a:pPr/>
          </a:p>
        </p:txBody>
      </p:sp>
      <p:sp>
        <p:nvSpPr>
          <p:cNvPr id="175" name="Shape 175"/>
          <p:cNvSpPr/>
          <p:nvPr>
            <p:ph type="body" sz="quarter" idx="1"/>
          </p:nvPr>
        </p:nvSpPr>
        <p:spPr>
          <a:prstGeom prst="rect">
            <a:avLst/>
          </a:prstGeom>
        </p:spPr>
        <p:txBody>
          <a:bodyPr/>
          <a:lstStyle/>
          <a:p>
            <a:pPr/>
            <a:r>
              <a:t>What worked well, what didn’t, and suggestions on how Twitch Extensions could help fix issues faced</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53" name="Shape 453"/>
          <p:cNvSpPr/>
          <p:nvPr>
            <p:ph type="sldImg"/>
          </p:nvPr>
        </p:nvSpPr>
        <p:spPr>
          <a:prstGeom prst="rect">
            <a:avLst/>
          </a:prstGeom>
        </p:spPr>
        <p:txBody>
          <a:bodyPr/>
          <a:lstStyle/>
          <a:p>
            <a:pPr/>
          </a:p>
        </p:txBody>
      </p:sp>
      <p:sp>
        <p:nvSpPr>
          <p:cNvPr id="454" name="Shape 454"/>
          <p:cNvSpPr/>
          <p:nvPr>
            <p:ph type="body" sz="quarter" idx="1"/>
          </p:nvPr>
        </p:nvSpPr>
        <p:spPr>
          <a:prstGeom prst="rect">
            <a:avLst/>
          </a:prstGeom>
        </p:spPr>
        <p:txBody>
          <a:bodyPr/>
          <a:lstStyle/>
          <a:p>
            <a:pPr/>
            <a:r>
              <a:t>Badass Viewer Event; One viewer gets chosen to spawn as a named badass enemy in the streamer’s game. Viewers can vote on actions to aid the badass that can actually turn it into a real challenge for streamers (especially the healing)</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67" name="Shape 467"/>
          <p:cNvSpPr/>
          <p:nvPr>
            <p:ph type="sldImg"/>
          </p:nvPr>
        </p:nvSpPr>
        <p:spPr>
          <a:prstGeom prst="rect">
            <a:avLst/>
          </a:prstGeom>
        </p:spPr>
        <p:txBody>
          <a:bodyPr/>
          <a:lstStyle/>
          <a:p>
            <a:pPr/>
          </a:p>
        </p:txBody>
      </p:sp>
      <p:sp>
        <p:nvSpPr>
          <p:cNvPr id="468" name="Shape 468"/>
          <p:cNvSpPr/>
          <p:nvPr>
            <p:ph type="body" sz="quarter" idx="1"/>
          </p:nvPr>
        </p:nvSpPr>
        <p:spPr>
          <a:prstGeom prst="rect">
            <a:avLst/>
          </a:prstGeom>
        </p:spPr>
        <p:txBody>
          <a:bodyPr/>
          <a:lstStyle/>
          <a:p>
            <a:pPr/>
            <a:r>
              <a:t>These interactive events have been really popular and have actually increased how long viewers stay watching a stream.</a:t>
            </a:r>
            <a:b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81" name="Shape 481"/>
          <p:cNvSpPr/>
          <p:nvPr>
            <p:ph type="sldImg"/>
          </p:nvPr>
        </p:nvSpPr>
        <p:spPr>
          <a:prstGeom prst="rect">
            <a:avLst/>
          </a:prstGeom>
        </p:spPr>
        <p:txBody>
          <a:bodyPr/>
          <a:lstStyle/>
          <a:p>
            <a:pPr/>
          </a:p>
        </p:txBody>
      </p:sp>
      <p:sp>
        <p:nvSpPr>
          <p:cNvPr id="482" name="Shape 482"/>
          <p:cNvSpPr/>
          <p:nvPr>
            <p:ph type="body" sz="quarter" idx="1"/>
          </p:nvPr>
        </p:nvSpPr>
        <p:spPr>
          <a:prstGeom prst="rect">
            <a:avLst/>
          </a:prstGeom>
        </p:spPr>
        <p:txBody>
          <a:bodyPr/>
          <a:lstStyle/>
          <a:p>
            <a:pPr/>
            <a:r>
              <a:t>Launched with an extension that let viewers revive the streamer when they were downed by participating in a mini-game</a:t>
            </a:r>
          </a:p>
          <a:p>
            <a:pPr/>
            <a:r>
              <a:t>I thought it was really cool, but it didn’t take into account the fact that streamers are typically good players and so dying wouldn’t happen often</a:t>
            </a:r>
          </a:p>
          <a:p>
            <a:pPr/>
            <a:r>
              <a:t>The viewer experience was not well polished and the messaging around installing and using the extension was not clear</a:t>
            </a:r>
          </a:p>
          <a:p>
            <a:pPr/>
            <a:r>
              <a:t>It also played sound effects! :S</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495" name="Shape 495"/>
          <p:cNvSpPr/>
          <p:nvPr>
            <p:ph type="sldImg"/>
          </p:nvPr>
        </p:nvSpPr>
        <p:spPr>
          <a:prstGeom prst="rect">
            <a:avLst/>
          </a:prstGeom>
        </p:spPr>
        <p:txBody>
          <a:bodyPr/>
          <a:lstStyle/>
          <a:p>
            <a:pPr/>
          </a:p>
        </p:txBody>
      </p:sp>
      <p:sp>
        <p:nvSpPr>
          <p:cNvPr id="496" name="Shape 496"/>
          <p:cNvSpPr/>
          <p:nvPr>
            <p:ph type="body" sz="quarter" idx="1"/>
          </p:nvPr>
        </p:nvSpPr>
        <p:spPr>
          <a:prstGeom prst="rect">
            <a:avLst/>
          </a:prstGeom>
        </p:spPr>
        <p:txBody>
          <a:bodyPr/>
          <a:lstStyle/>
          <a:p>
            <a:pPr/>
            <a:r>
              <a:t>Allows viewers to control the weather in the streamer’s game</a:t>
            </a:r>
          </a:p>
          <a:p>
            <a:pPr/>
            <a:r>
              <a:t>It gives viewers some control over the experience however probably not enough?</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09" name="Shape 509"/>
          <p:cNvSpPr/>
          <p:nvPr>
            <p:ph type="sldImg"/>
          </p:nvPr>
        </p:nvSpPr>
        <p:spPr>
          <a:prstGeom prst="rect">
            <a:avLst/>
          </a:prstGeom>
        </p:spPr>
        <p:txBody>
          <a:bodyPr/>
          <a:lstStyle/>
          <a:p>
            <a:pPr/>
          </a:p>
        </p:txBody>
      </p:sp>
      <p:sp>
        <p:nvSpPr>
          <p:cNvPr id="510" name="Shape 510"/>
          <p:cNvSpPr/>
          <p:nvPr>
            <p:ph type="body" sz="quarter" idx="1"/>
          </p:nvPr>
        </p:nvSpPr>
        <p:spPr>
          <a:prstGeom prst="rect">
            <a:avLst/>
          </a:prstGeom>
        </p:spPr>
        <p:txBody>
          <a:bodyPr/>
          <a:lstStyle/>
          <a:p>
            <a:pPr/>
            <a:r>
              <a:t>Released before Twitch Extensions but offered interactivity via chat</a:t>
            </a:r>
          </a:p>
          <a:p>
            <a:pPr/>
            <a:r>
              <a:t>- Actually did some really cool stuff</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23" name="Shape 523"/>
          <p:cNvSpPr/>
          <p:nvPr>
            <p:ph type="sldImg"/>
          </p:nvPr>
        </p:nvSpPr>
        <p:spPr>
          <a:prstGeom prst="rect">
            <a:avLst/>
          </a:prstGeom>
        </p:spPr>
        <p:txBody>
          <a:bodyPr/>
          <a:lstStyle/>
          <a:p>
            <a:pPr/>
          </a:p>
        </p:txBody>
      </p:sp>
      <p:sp>
        <p:nvSpPr>
          <p:cNvPr id="524" name="Shape 524"/>
          <p:cNvSpPr/>
          <p:nvPr>
            <p:ph type="body" sz="quarter" idx="1"/>
          </p:nvPr>
        </p:nvSpPr>
        <p:spPr>
          <a:prstGeom prst="rect">
            <a:avLst/>
          </a:prstGeom>
        </p:spPr>
        <p:txBody>
          <a:bodyPr/>
          <a:lstStyle/>
          <a:p>
            <a:pPr/>
            <a:r>
              <a:t>Bird companion (Captain Chicken)</a:t>
            </a:r>
          </a:p>
          <a:p>
            <a:pPr/>
            <a:r>
              <a:t>- Has the viewer’s name</a:t>
            </a:r>
          </a:p>
          <a:p>
            <a:pPr/>
            <a:r>
              <a:t>- Can attack enemies with lightning</a:t>
            </a:r>
          </a:p>
          <a:p>
            <a:pPr/>
            <a:r>
              <a:t>- Can heal the streamer</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37" name="Shape 537"/>
          <p:cNvSpPr/>
          <p:nvPr>
            <p:ph type="sldImg"/>
          </p:nvPr>
        </p:nvSpPr>
        <p:spPr>
          <a:prstGeom prst="rect">
            <a:avLst/>
          </a:prstGeom>
        </p:spPr>
        <p:txBody>
          <a:bodyPr/>
          <a:lstStyle/>
          <a:p>
            <a:pPr/>
          </a:p>
        </p:txBody>
      </p:sp>
      <p:sp>
        <p:nvSpPr>
          <p:cNvPr id="538" name="Shape 538"/>
          <p:cNvSpPr/>
          <p:nvPr>
            <p:ph type="body" sz="quarter" idx="1"/>
          </p:nvPr>
        </p:nvSpPr>
        <p:spPr>
          <a:prstGeom prst="rect">
            <a:avLst/>
          </a:prstGeom>
        </p:spPr>
        <p:txBody>
          <a:bodyPr/>
          <a:lstStyle/>
          <a:p>
            <a:pPr/>
            <a:r>
              <a:t>Twitch chests appear in-game, viewers have to use text commands to open it</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51" name="Shape 551"/>
          <p:cNvSpPr/>
          <p:nvPr>
            <p:ph type="sldImg"/>
          </p:nvPr>
        </p:nvSpPr>
        <p:spPr>
          <a:prstGeom prst="rect">
            <a:avLst/>
          </a:prstGeom>
        </p:spPr>
        <p:txBody>
          <a:bodyPr/>
          <a:lstStyle/>
          <a:p>
            <a:pPr/>
          </a:p>
        </p:txBody>
      </p:sp>
      <p:sp>
        <p:nvSpPr>
          <p:cNvPr id="552" name="Shape 552"/>
          <p:cNvSpPr/>
          <p:nvPr>
            <p:ph type="body" sz="quarter" idx="1"/>
          </p:nvPr>
        </p:nvSpPr>
        <p:spPr>
          <a:prstGeom prst="rect">
            <a:avLst/>
          </a:prstGeom>
        </p:spPr>
        <p:txBody>
          <a:bodyPr/>
          <a:lstStyle/>
          <a:p>
            <a:pPr/>
            <a:r>
              <a:t>Viewers can vote on level modifiers</a:t>
            </a: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65" name="Shape 565"/>
          <p:cNvSpPr/>
          <p:nvPr>
            <p:ph type="sldImg"/>
          </p:nvPr>
        </p:nvSpPr>
        <p:spPr>
          <a:prstGeom prst="rect">
            <a:avLst/>
          </a:prstGeom>
        </p:spPr>
        <p:txBody>
          <a:bodyPr/>
          <a:lstStyle/>
          <a:p>
            <a:pPr/>
          </a:p>
        </p:txBody>
      </p:sp>
      <p:sp>
        <p:nvSpPr>
          <p:cNvPr id="566" name="Shape 566"/>
          <p:cNvSpPr/>
          <p:nvPr>
            <p:ph type="body" sz="quarter" idx="1"/>
          </p:nvPr>
        </p:nvSpPr>
        <p:spPr>
          <a:prstGeom prst="rect">
            <a:avLst/>
          </a:prstGeom>
        </p:spPr>
        <p:txBody>
          <a:bodyPr/>
          <a:lstStyle/>
          <a:p>
            <a:pPr/>
            <a:r>
              <a:t>Viewers get to pick how the streamer upgrades their character, streamer gets the final say on user voted choices</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79" name="Shape 579"/>
          <p:cNvSpPr/>
          <p:nvPr>
            <p:ph type="sldImg"/>
          </p:nvPr>
        </p:nvSpPr>
        <p:spPr>
          <a:prstGeom prst="rect">
            <a:avLst/>
          </a:prstGeom>
        </p:spPr>
        <p:txBody>
          <a:bodyPr/>
          <a:lstStyle/>
          <a:p>
            <a:pPr/>
          </a:p>
        </p:txBody>
      </p:sp>
      <p:sp>
        <p:nvSpPr>
          <p:cNvPr id="580" name="Shape 580"/>
          <p:cNvSpPr/>
          <p:nvPr>
            <p:ph type="body" sz="quarter" idx="1"/>
          </p:nvPr>
        </p:nvSpPr>
        <p:spPr>
          <a:prstGeom prst="rect">
            <a:avLst/>
          </a:prstGeom>
        </p:spPr>
        <p:txBody>
          <a:bodyPr/>
          <a:lstStyle/>
          <a:p>
            <a:pPr/>
            <a:r>
              <a:t>Viewers can post on-screen messages to taunt/congratulate the streamer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7" name="Shape 187"/>
          <p:cNvSpPr/>
          <p:nvPr>
            <p:ph type="sldImg"/>
          </p:nvPr>
        </p:nvSpPr>
        <p:spPr>
          <a:prstGeom prst="rect">
            <a:avLst/>
          </a:prstGeom>
        </p:spPr>
        <p:txBody>
          <a:bodyPr/>
          <a:lstStyle/>
          <a:p>
            <a:pPr/>
          </a:p>
        </p:txBody>
      </p:sp>
      <p:sp>
        <p:nvSpPr>
          <p:cNvPr id="188" name="Shape 188"/>
          <p:cNvSpPr/>
          <p:nvPr>
            <p:ph type="body" sz="quarter" idx="1"/>
          </p:nvPr>
        </p:nvSpPr>
        <p:spPr>
          <a:prstGeom prst="rect">
            <a:avLst/>
          </a:prstGeom>
        </p:spPr>
        <p:txBody>
          <a:bodyPr/>
          <a:lstStyle/>
          <a:p>
            <a:pPr/>
            <a:r>
              <a:t>Twitch introduced in June 2011 as a spin-off of Justin.tv</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592" name="Shape 592"/>
          <p:cNvSpPr/>
          <p:nvPr>
            <p:ph type="sldImg"/>
          </p:nvPr>
        </p:nvSpPr>
        <p:spPr>
          <a:prstGeom prst="rect">
            <a:avLst/>
          </a:prstGeom>
        </p:spPr>
        <p:txBody>
          <a:bodyPr/>
          <a:lstStyle/>
          <a:p>
            <a:pPr/>
          </a:p>
        </p:txBody>
      </p:sp>
      <p:sp>
        <p:nvSpPr>
          <p:cNvPr id="593" name="Shape 593"/>
          <p:cNvSpPr/>
          <p:nvPr>
            <p:ph type="body" sz="quarter" idx="1"/>
          </p:nvPr>
        </p:nvSpPr>
        <p:spPr>
          <a:prstGeom prst="rect">
            <a:avLst/>
          </a:prstGeom>
        </p:spPr>
        <p:txBody>
          <a:bodyPr/>
          <a:lstStyle/>
          <a:p>
            <a:pPr/>
            <a:r>
              <a:t>I would personally love to see what the experience would be like if it was built as a dedicated Twitch Extension (I would even offer to build it)</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06" name="Shape 606"/>
          <p:cNvSpPr/>
          <p:nvPr>
            <p:ph type="sldImg"/>
          </p:nvPr>
        </p:nvSpPr>
        <p:spPr>
          <a:prstGeom prst="rect">
            <a:avLst/>
          </a:prstGeom>
        </p:spPr>
        <p:txBody>
          <a:bodyPr/>
          <a:lstStyle/>
          <a:p>
            <a:pPr/>
          </a:p>
        </p:txBody>
      </p:sp>
      <p:sp>
        <p:nvSpPr>
          <p:cNvPr id="607" name="Shape 607"/>
          <p:cNvSpPr/>
          <p:nvPr>
            <p:ph type="body" sz="quarter" idx="1"/>
          </p:nvPr>
        </p:nvSpPr>
        <p:spPr>
          <a:prstGeom prst="rect">
            <a:avLst/>
          </a:prstGeom>
        </p:spPr>
        <p:txBody>
          <a:bodyPr/>
          <a:lstStyle/>
          <a:p>
            <a:pPr/>
            <a:r>
              <a:t>Clustertruck by Landfall added a way for the devs to hijack the streamer’s game and make on the fly changes</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17" name="Shape 617"/>
          <p:cNvSpPr/>
          <p:nvPr>
            <p:ph type="sldImg"/>
          </p:nvPr>
        </p:nvSpPr>
        <p:spPr>
          <a:prstGeom prst="rect">
            <a:avLst/>
          </a:prstGeom>
        </p:spPr>
        <p:txBody>
          <a:bodyPr/>
          <a:lstStyle/>
          <a:p>
            <a:pPr/>
          </a:p>
        </p:txBody>
      </p:sp>
      <p:sp>
        <p:nvSpPr>
          <p:cNvPr id="618" name="Shape 618"/>
          <p:cNvSpPr/>
          <p:nvPr>
            <p:ph type="body" sz="quarter" idx="1"/>
          </p:nvPr>
        </p:nvSpPr>
        <p:spPr>
          <a:prstGeom prst="rect">
            <a:avLst/>
          </a:prstGeom>
        </p:spPr>
        <p:txBody>
          <a:bodyPr/>
          <a:lstStyle/>
          <a:p>
            <a:pPr/>
            <a:r>
              <a:t>A key thing I think a lot of extensions is not being thought about early on in a game’s life cycle</a:t>
            </a:r>
          </a:p>
          <a:p>
            <a:pPr/>
            <a:r>
              <a:t>A lot of the really cool implementations I’ve heard about have gotten very little media coverage and are often not even promoted on the official website</a:t>
            </a:r>
          </a:p>
          <a:p>
            <a:pPr/>
            <a:r>
              <a:t>If making a game more streamable is an afterthought, then it is likely too late and anything done will be nothing more than an experiment that won’t go anywhere, especially on the indie scale where there may not be a budget for it</a:t>
            </a: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30" name="Shape 630"/>
          <p:cNvSpPr/>
          <p:nvPr>
            <p:ph type="sldImg"/>
          </p:nvPr>
        </p:nvSpPr>
        <p:spPr>
          <a:prstGeom prst="rect">
            <a:avLst/>
          </a:prstGeom>
        </p:spPr>
        <p:txBody>
          <a:bodyPr/>
          <a:lstStyle/>
          <a:p>
            <a:pPr/>
          </a:p>
        </p:txBody>
      </p:sp>
      <p:sp>
        <p:nvSpPr>
          <p:cNvPr id="631" name="Shape 631"/>
          <p:cNvSpPr/>
          <p:nvPr>
            <p:ph type="body" sz="quarter" idx="1"/>
          </p:nvPr>
        </p:nvSpPr>
        <p:spPr>
          <a:prstGeom prst="rect">
            <a:avLst/>
          </a:prstGeom>
        </p:spPr>
        <p:txBody>
          <a:bodyPr/>
          <a:lstStyle/>
          <a:p>
            <a:pPr/>
            <a:r>
              <a:t>Twitch is currently running s DevJam and the theme is building a game-matched extension (I’m building a Destiny extension that I hope to have ready by the submission date)</a:t>
            </a: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41" name="Shape 641"/>
          <p:cNvSpPr/>
          <p:nvPr>
            <p:ph type="sldImg"/>
          </p:nvPr>
        </p:nvSpPr>
        <p:spPr>
          <a:prstGeom prst="rect">
            <a:avLst/>
          </a:prstGeom>
        </p:spPr>
        <p:txBody>
          <a:bodyPr/>
          <a:lstStyle/>
          <a:p>
            <a:pPr/>
          </a:p>
        </p:txBody>
      </p:sp>
      <p:sp>
        <p:nvSpPr>
          <p:cNvPr id="642" name="Shape 642"/>
          <p:cNvSpPr/>
          <p:nvPr>
            <p:ph type="body" sz="quarter" idx="1"/>
          </p:nvPr>
        </p:nvSpPr>
        <p:spPr>
          <a:prstGeom prst="rect">
            <a:avLst/>
          </a:prstGeom>
        </p:spPr>
        <p:txBody>
          <a:bodyPr/>
          <a:lstStyle/>
          <a:p>
            <a:pPr/>
            <a:r>
              <a:t>In this game the streamer has to remove mice that have invaded the garden, however they need to avoid the black mice or else they will lose points</a:t>
            </a:r>
          </a:p>
          <a:p>
            <a:pPr/>
            <a:r>
              <a:t>The streamer doesn’t know where the mice are until they make a mad dash to another bush but the viewers can see everything via an Overlay Twitch Extension</a:t>
            </a: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652" name="Shape 652"/>
          <p:cNvSpPr/>
          <p:nvPr>
            <p:ph type="sldImg"/>
          </p:nvPr>
        </p:nvSpPr>
        <p:spPr>
          <a:prstGeom prst="rect">
            <a:avLst/>
          </a:prstGeom>
        </p:spPr>
        <p:txBody>
          <a:bodyPr/>
          <a:lstStyle/>
          <a:p>
            <a:pPr/>
          </a:p>
        </p:txBody>
      </p:sp>
      <p:sp>
        <p:nvSpPr>
          <p:cNvPr id="653" name="Shape 653"/>
          <p:cNvSpPr/>
          <p:nvPr>
            <p:ph type="body" sz="quarter" idx="1"/>
          </p:nvPr>
        </p:nvSpPr>
        <p:spPr>
          <a:prstGeom prst="rect">
            <a:avLst/>
          </a:prstGeom>
        </p:spPr>
        <p:txBody>
          <a:bodyPr/>
          <a:lstStyle/>
          <a:p>
            <a:pPr/>
            <a:r>
              <a:t>Viewers can also team up and spawn mice to compete with the streamer</a:t>
            </a:r>
          </a:p>
          <a:p>
            <a:pPr/>
            <a:r>
              <a:t>This is an example of how you could utilize the Extensions platform to create an experience not currently possible. Your battle royale games are 1v100 but a streamer could potentially have thousands of concurrent viewers that could also choose to participate in the stream</a:t>
            </a:r>
          </a:p>
          <a:p>
            <a:pPr/>
            <a:r>
              <a:t>Keep in mind, this type of experience would obviously not scale without a dedicated backend service, but this is just the beginning of what might be possible to stream integration</a:t>
            </a:r>
          </a:p>
          <a:p>
            <a:pPr/>
            <a:r>
              <a:t>Planning to publish the game on itch.io/Twitch and release the source code once it is ready</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0" name="Shape 200"/>
          <p:cNvSpPr/>
          <p:nvPr>
            <p:ph type="sldImg"/>
          </p:nvPr>
        </p:nvSpPr>
        <p:spPr>
          <a:prstGeom prst="rect">
            <a:avLst/>
          </a:prstGeom>
        </p:spPr>
        <p:txBody>
          <a:bodyPr/>
          <a:lstStyle/>
          <a:p>
            <a:pPr/>
          </a:p>
        </p:txBody>
      </p:sp>
      <p:sp>
        <p:nvSpPr>
          <p:cNvPr id="201" name="Shape 201"/>
          <p:cNvSpPr/>
          <p:nvPr>
            <p:ph type="body" sz="quarter" idx="1"/>
          </p:nvPr>
        </p:nvSpPr>
        <p:spPr>
          <a:prstGeom prst="rect">
            <a:avLst/>
          </a:prstGeom>
        </p:spPr>
        <p:txBody>
          <a:bodyPr/>
          <a:lstStyle/>
          <a:p>
            <a:pPr/>
            <a:r>
              <a:t>On 12 February 2014, and Aussie programmer launched a channel that allowed chat to control a modded version of Pokemon Red running on an emulator known as Twitch Plays Pokemon. I’m sure everyone in this room has at least heard of. (Praise the Helix)</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4" name="Shape 214"/>
          <p:cNvSpPr/>
          <p:nvPr>
            <p:ph type="sldImg"/>
          </p:nvPr>
        </p:nvSpPr>
        <p:spPr>
          <a:prstGeom prst="rect">
            <a:avLst/>
          </a:prstGeom>
        </p:spPr>
        <p:txBody>
          <a:bodyPr/>
          <a:lstStyle/>
          <a:p>
            <a:pPr/>
          </a:p>
        </p:txBody>
      </p:sp>
      <p:sp>
        <p:nvSpPr>
          <p:cNvPr id="215" name="Shape 215"/>
          <p:cNvSpPr/>
          <p:nvPr>
            <p:ph type="body" sz="quarter" idx="1"/>
          </p:nvPr>
        </p:nvSpPr>
        <p:spPr>
          <a:prstGeom prst="rect">
            <a:avLst/>
          </a:prstGeom>
        </p:spPr>
        <p:txBody>
          <a:bodyPr/>
          <a:lstStyle/>
          <a:p>
            <a:pPr/>
            <a:r>
              <a:t>Some time late 2017, Twitch released their Extensions platform touting it to be the future of streaming</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29" name="Shape 229"/>
          <p:cNvSpPr/>
          <p:nvPr>
            <p:ph type="sldImg"/>
          </p:nvPr>
        </p:nvSpPr>
        <p:spPr>
          <a:prstGeom prst="rect">
            <a:avLst/>
          </a:prstGeom>
        </p:spPr>
        <p:txBody>
          <a:bodyPr/>
          <a:lstStyle/>
          <a:p>
            <a:pPr/>
          </a:p>
        </p:txBody>
      </p:sp>
      <p:sp>
        <p:nvSpPr>
          <p:cNvPr id="230" name="Shape 230"/>
          <p:cNvSpPr/>
          <p:nvPr>
            <p:ph type="body" sz="quarter" idx="1"/>
          </p:nvPr>
        </p:nvSpPr>
        <p:spPr>
          <a:prstGeom prst="rect">
            <a:avLst/>
          </a:prstGeom>
        </p:spPr>
        <p:txBody>
          <a:bodyPr/>
          <a:lstStyle/>
          <a:p>
            <a:pPr/>
            <a:r>
              <a:t>On May 1, 2019, Gearbox hosted a Borderlands 3 gameplay reveal in LA with 200 gaming PCs capable of streaming.</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46" name="Shape 246"/>
          <p:cNvSpPr/>
          <p:nvPr>
            <p:ph type="sldImg"/>
          </p:nvPr>
        </p:nvSpPr>
        <p:spPr>
          <a:prstGeom prst="rect">
            <a:avLst/>
          </a:prstGeom>
        </p:spPr>
        <p:txBody>
          <a:bodyPr/>
          <a:lstStyle/>
          <a:p>
            <a:pPr/>
          </a:p>
        </p:txBody>
      </p:sp>
      <p:sp>
        <p:nvSpPr>
          <p:cNvPr id="247" name="Shape 247"/>
          <p:cNvSpPr/>
          <p:nvPr>
            <p:ph type="body" sz="quarter" idx="1"/>
          </p:nvPr>
        </p:nvSpPr>
        <p:spPr>
          <a:prstGeom prst="rect">
            <a:avLst/>
          </a:prstGeom>
        </p:spPr>
        <p:txBody>
          <a:bodyPr/>
          <a:lstStyle/>
          <a:p>
            <a:pPr/>
            <a:r>
              <a:t>We also launched v1 of the ECHOcast Twitch Extension.</a:t>
            </a: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65" name="Shape 265"/>
          <p:cNvSpPr/>
          <p:nvPr>
            <p:ph type="sldImg"/>
          </p:nvPr>
        </p:nvSpPr>
        <p:spPr>
          <a:prstGeom prst="rect">
            <a:avLst/>
          </a:prstGeom>
        </p:spPr>
        <p:txBody>
          <a:bodyPr/>
          <a:lstStyle/>
          <a:p>
            <a:pPr/>
          </a:p>
        </p:txBody>
      </p:sp>
      <p:sp>
        <p:nvSpPr>
          <p:cNvPr id="266" name="Shape 266"/>
          <p:cNvSpPr/>
          <p:nvPr>
            <p:ph type="body" sz="quarter" idx="1"/>
          </p:nvPr>
        </p:nvSpPr>
        <p:spPr>
          <a:prstGeom prst="rect">
            <a:avLst/>
          </a:prstGeom>
        </p:spPr>
        <p:txBody>
          <a:bodyPr/>
          <a:lstStyle/>
          <a:p>
            <a:pPr/>
            <a:r>
              <a:t>Finally on September 13, 2019, Borderlands 3 launched along with the ECHOcast allowing anyone to use the extension. (It has been pretty popular!)</a:t>
            </a: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92" name="Shape 292"/>
          <p:cNvSpPr/>
          <p:nvPr>
            <p:ph type="sldImg"/>
          </p:nvPr>
        </p:nvSpPr>
        <p:spPr>
          <a:prstGeom prst="rect">
            <a:avLst/>
          </a:prstGeom>
        </p:spPr>
        <p:txBody>
          <a:bodyPr/>
          <a:lstStyle/>
          <a:p>
            <a:pPr/>
          </a:p>
        </p:txBody>
      </p:sp>
      <p:sp>
        <p:nvSpPr>
          <p:cNvPr id="293" name="Shape 293"/>
          <p:cNvSpPr/>
          <p:nvPr>
            <p:ph type="body" sz="quarter" idx="1"/>
          </p:nvPr>
        </p:nvSpPr>
        <p:spPr>
          <a:prstGeom prst="rect">
            <a:avLst/>
          </a:prstGeom>
        </p:spPr>
        <p:txBody>
          <a:bodyPr/>
          <a:lstStyle/>
          <a:p>
            <a:pPr/>
            <a:r>
              <a:t>This is not a definitive timeline, but it highlights some of the key events that (in my opinion) have helped shape the evolution of Twitch.</a:t>
            </a:r>
          </a:p>
        </p:txBody>
      </p:sp>
    </p:spTree>
  </p:cSld>
  <p:clrMapOvr>
    <a:masterClrMapping/>
  </p:clrMapOvr>
</p:notes>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amp; Subtitle">
    <p:spTree>
      <p:nvGrpSpPr>
        <p:cNvPr id="1" name=""/>
        <p:cNvGrpSpPr/>
        <p:nvPr/>
      </p:nvGrpSpPr>
      <p:grpSpPr>
        <a:xfrm>
          <a:off x="0" y="0"/>
          <a:ext cx="0" cy="0"/>
          <a:chOff x="0" y="0"/>
          <a:chExt cx="0" cy="0"/>
        </a:xfrm>
      </p:grpSpPr>
      <p:sp>
        <p:nvSpPr>
          <p:cNvPr id="11" name="Title Text"/>
          <p:cNvSpPr txBox="1"/>
          <p:nvPr>
            <p:ph type="title"/>
          </p:nvPr>
        </p:nvSpPr>
        <p:spPr>
          <a:xfrm>
            <a:off x="1778000" y="2298700"/>
            <a:ext cx="20828000" cy="4648200"/>
          </a:xfrm>
          <a:prstGeom prst="rect">
            <a:avLst/>
          </a:prstGeom>
        </p:spPr>
        <p:txBody>
          <a:bodyPr anchor="b"/>
          <a:lstStyle/>
          <a:p>
            <a:pPr/>
            <a:r>
              <a:t>Title Text</a:t>
            </a:r>
          </a:p>
        </p:txBody>
      </p:sp>
      <p:sp>
        <p:nvSpPr>
          <p:cNvPr id="12" name="Body Level One…"/>
          <p:cNvSpPr txBox="1"/>
          <p:nvPr>
            <p:ph type="body" sz="quarter" idx="1"/>
          </p:nvPr>
        </p:nvSpPr>
        <p:spPr>
          <a:xfrm>
            <a:off x="1778000" y="7073900"/>
            <a:ext cx="20828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Quote">
    <p:spTree>
      <p:nvGrpSpPr>
        <p:cNvPr id="1" name=""/>
        <p:cNvGrpSpPr/>
        <p:nvPr/>
      </p:nvGrpSpPr>
      <p:grpSpPr>
        <a:xfrm>
          <a:off x="0" y="0"/>
          <a:ext cx="0" cy="0"/>
          <a:chOff x="0" y="0"/>
          <a:chExt cx="0" cy="0"/>
        </a:xfrm>
      </p:grpSpPr>
      <p:sp>
        <p:nvSpPr>
          <p:cNvPr id="93" name="–Joe Bloggs"/>
          <p:cNvSpPr txBox="1"/>
          <p:nvPr>
            <p:ph type="body" sz="quarter" idx="13"/>
          </p:nvPr>
        </p:nvSpPr>
        <p:spPr>
          <a:xfrm>
            <a:off x="2387600" y="8953500"/>
            <a:ext cx="19621500" cy="585521"/>
          </a:xfrm>
          <a:prstGeom prst="rect">
            <a:avLst/>
          </a:prstGeom>
        </p:spPr>
        <p:txBody>
          <a:bodyPr anchor="t">
            <a:spAutoFit/>
          </a:bodyPr>
          <a:lstStyle>
            <a:lvl1pPr marL="0" indent="0" algn="ctr">
              <a:spcBef>
                <a:spcPts val="0"/>
              </a:spcBef>
              <a:buClrTx/>
              <a:buSzTx/>
              <a:buNone/>
              <a:defRPr i="1" sz="3200"/>
            </a:lvl1pPr>
          </a:lstStyle>
          <a:p>
            <a:pPr/>
            <a:r>
              <a:t>–Joe Bloggs</a:t>
            </a:r>
          </a:p>
        </p:txBody>
      </p:sp>
      <p:sp>
        <p:nvSpPr>
          <p:cNvPr id="94" name="“Type a quote here.”"/>
          <p:cNvSpPr txBox="1"/>
          <p:nvPr>
            <p:ph type="body" sz="quarter" idx="14"/>
          </p:nvPr>
        </p:nvSpPr>
        <p:spPr>
          <a:xfrm>
            <a:off x="2387600" y="6076950"/>
            <a:ext cx="19621500" cy="825500"/>
          </a:xfrm>
          <a:prstGeom prst="rect">
            <a:avLst/>
          </a:prstGeom>
        </p:spPr>
        <p:txBody>
          <a:bodyPr>
            <a:spAutoFit/>
          </a:bodyPr>
          <a:lstStyle>
            <a:lvl1pPr marL="0" indent="0" algn="ctr">
              <a:spcBef>
                <a:spcPts val="0"/>
              </a:spcBef>
              <a:buClrTx/>
              <a:buSzTx/>
              <a:buNone/>
              <a:defRPr>
                <a:latin typeface="+mn-lt"/>
                <a:ea typeface="+mn-ea"/>
                <a:cs typeface="+mn-cs"/>
                <a:sym typeface="Helvetica Neue Medium"/>
              </a:defRPr>
            </a:lvl1pPr>
          </a:lstStyle>
          <a:p>
            <a:pPr/>
            <a:r>
              <a:t>“Type a quote here.” </a:t>
            </a:r>
          </a:p>
        </p:txBody>
      </p:sp>
      <p:sp>
        <p:nvSpPr>
          <p:cNvPr id="9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p:spTree>
      <p:nvGrpSpPr>
        <p:cNvPr id="1" name=""/>
        <p:cNvGrpSpPr/>
        <p:nvPr/>
      </p:nvGrpSpPr>
      <p:grpSpPr>
        <a:xfrm>
          <a:off x="0" y="0"/>
          <a:ext cx="0" cy="0"/>
          <a:chOff x="0" y="0"/>
          <a:chExt cx="0" cy="0"/>
        </a:xfrm>
      </p:grpSpPr>
      <p:sp>
        <p:nvSpPr>
          <p:cNvPr id="102" name="Image"/>
          <p:cNvSpPr/>
          <p:nvPr>
            <p:ph type="pic" idx="13"/>
          </p:nvPr>
        </p:nvSpPr>
        <p:spPr>
          <a:xfrm>
            <a:off x="0" y="-1291579"/>
            <a:ext cx="29260800" cy="19507201"/>
          </a:xfrm>
          <a:prstGeom prst="rect">
            <a:avLst/>
          </a:prstGeom>
        </p:spPr>
        <p:txBody>
          <a:bodyPr lIns="91439" tIns="45719" rIns="91439" bIns="45719" anchor="t">
            <a:noAutofit/>
          </a:bodyPr>
          <a:lstStyle/>
          <a:p>
            <a:pPr/>
          </a:p>
        </p:txBody>
      </p:sp>
      <p:sp>
        <p:nvSpPr>
          <p:cNvPr id="10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11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Horizontal">
    <p:spTree>
      <p:nvGrpSpPr>
        <p:cNvPr id="1" name=""/>
        <p:cNvGrpSpPr/>
        <p:nvPr/>
      </p:nvGrpSpPr>
      <p:grpSpPr>
        <a:xfrm>
          <a:off x="0" y="0"/>
          <a:ext cx="0" cy="0"/>
          <a:chOff x="0" y="0"/>
          <a:chExt cx="0" cy="0"/>
        </a:xfrm>
      </p:grpSpPr>
      <p:sp>
        <p:nvSpPr>
          <p:cNvPr id="20" name="Image"/>
          <p:cNvSpPr/>
          <p:nvPr>
            <p:ph type="pic" idx="13"/>
          </p:nvPr>
        </p:nvSpPr>
        <p:spPr>
          <a:xfrm>
            <a:off x="2921000" y="330200"/>
            <a:ext cx="18542000" cy="9207501"/>
          </a:xfrm>
          <a:prstGeom prst="rect">
            <a:avLst/>
          </a:prstGeom>
        </p:spPr>
        <p:txBody>
          <a:bodyPr lIns="91439" tIns="45719" rIns="91439" bIns="45719" anchor="t">
            <a:noAutofit/>
          </a:bodyPr>
          <a:lstStyle/>
          <a:p>
            <a:pPr/>
          </a:p>
        </p:txBody>
      </p:sp>
      <p:sp>
        <p:nvSpPr>
          <p:cNvPr id="21" name="Title Text"/>
          <p:cNvSpPr txBox="1"/>
          <p:nvPr>
            <p:ph type="title"/>
          </p:nvPr>
        </p:nvSpPr>
        <p:spPr>
          <a:xfrm>
            <a:off x="635000" y="9512300"/>
            <a:ext cx="23114000" cy="2006600"/>
          </a:xfrm>
          <a:prstGeom prst="rect">
            <a:avLst/>
          </a:prstGeom>
        </p:spPr>
        <p:txBody>
          <a:bodyPr/>
          <a:lstStyle/>
          <a:p>
            <a:pPr/>
            <a:r>
              <a:t>Title Text</a:t>
            </a:r>
          </a:p>
        </p:txBody>
      </p:sp>
      <p:sp>
        <p:nvSpPr>
          <p:cNvPr id="22" name="Body Level One…"/>
          <p:cNvSpPr txBox="1"/>
          <p:nvPr>
            <p:ph type="body" sz="quarter" idx="1"/>
          </p:nvPr>
        </p:nvSpPr>
        <p:spPr>
          <a:xfrm>
            <a:off x="635000" y="11442700"/>
            <a:ext cx="23114000" cy="15875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2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Centre">
    <p:spTree>
      <p:nvGrpSpPr>
        <p:cNvPr id="1" name=""/>
        <p:cNvGrpSpPr/>
        <p:nvPr/>
      </p:nvGrpSpPr>
      <p:grpSpPr>
        <a:xfrm>
          <a:off x="0" y="0"/>
          <a:ext cx="0" cy="0"/>
          <a:chOff x="0" y="0"/>
          <a:chExt cx="0" cy="0"/>
        </a:xfrm>
      </p:grpSpPr>
      <p:sp>
        <p:nvSpPr>
          <p:cNvPr id="30" name="Title Text"/>
          <p:cNvSpPr txBox="1"/>
          <p:nvPr>
            <p:ph type="title"/>
          </p:nvPr>
        </p:nvSpPr>
        <p:spPr>
          <a:xfrm>
            <a:off x="1778000" y="4533900"/>
            <a:ext cx="20828000" cy="4648200"/>
          </a:xfrm>
          <a:prstGeom prst="rect">
            <a:avLst/>
          </a:prstGeom>
        </p:spPr>
        <p:txBody>
          <a:bodyPr/>
          <a:lstStyle/>
          <a:p>
            <a:pPr/>
            <a:r>
              <a:t>Title Text</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Vertical">
    <p:spTree>
      <p:nvGrpSpPr>
        <p:cNvPr id="1" name=""/>
        <p:cNvGrpSpPr/>
        <p:nvPr/>
      </p:nvGrpSpPr>
      <p:grpSpPr>
        <a:xfrm>
          <a:off x="0" y="0"/>
          <a:ext cx="0" cy="0"/>
          <a:chOff x="0" y="0"/>
          <a:chExt cx="0" cy="0"/>
        </a:xfrm>
      </p:grpSpPr>
      <p:sp>
        <p:nvSpPr>
          <p:cNvPr id="38" name="Image"/>
          <p:cNvSpPr/>
          <p:nvPr>
            <p:ph type="pic" idx="13"/>
          </p:nvPr>
        </p:nvSpPr>
        <p:spPr>
          <a:xfrm>
            <a:off x="8016875" y="-63500"/>
            <a:ext cx="19831050" cy="13220701"/>
          </a:xfrm>
          <a:prstGeom prst="rect">
            <a:avLst/>
          </a:prstGeom>
        </p:spPr>
        <p:txBody>
          <a:bodyPr lIns="91439" tIns="45719" rIns="91439" bIns="45719" anchor="t">
            <a:noAutofit/>
          </a:bodyPr>
          <a:lstStyle/>
          <a:p>
            <a:pPr/>
          </a:p>
        </p:txBody>
      </p:sp>
      <p:sp>
        <p:nvSpPr>
          <p:cNvPr id="39" name="Title Text"/>
          <p:cNvSpPr txBox="1"/>
          <p:nvPr>
            <p:ph type="title"/>
          </p:nvPr>
        </p:nvSpPr>
        <p:spPr>
          <a:xfrm>
            <a:off x="1651000" y="952500"/>
            <a:ext cx="10223500" cy="5549900"/>
          </a:xfrm>
          <a:prstGeom prst="rect">
            <a:avLst/>
          </a:prstGeom>
        </p:spPr>
        <p:txBody>
          <a:bodyPr anchor="b"/>
          <a:lstStyle>
            <a:lvl1pPr>
              <a:defRPr sz="8400"/>
            </a:lvl1pPr>
          </a:lstStyle>
          <a:p>
            <a:pPr/>
            <a:r>
              <a:t>Title Text</a:t>
            </a:r>
          </a:p>
        </p:txBody>
      </p:sp>
      <p:sp>
        <p:nvSpPr>
          <p:cNvPr id="40" name="Body Level One…"/>
          <p:cNvSpPr txBox="1"/>
          <p:nvPr>
            <p:ph type="body" sz="quarter" idx="1"/>
          </p:nvPr>
        </p:nvSpPr>
        <p:spPr>
          <a:xfrm>
            <a:off x="1651000" y="6527800"/>
            <a:ext cx="10223500" cy="5727700"/>
          </a:xfrm>
          <a:prstGeom prst="rect">
            <a:avLst/>
          </a:prstGeom>
        </p:spPr>
        <p:txBody>
          <a:bodyPr anchor="t"/>
          <a:lstStyle>
            <a:lvl1pPr marL="0" indent="0" algn="ctr">
              <a:spcBef>
                <a:spcPts val="0"/>
              </a:spcBef>
              <a:buClrTx/>
              <a:buSzTx/>
              <a:buNone/>
              <a:defRPr sz="5400"/>
            </a:lvl1pPr>
            <a:lvl2pPr marL="0" indent="0" algn="ctr">
              <a:spcBef>
                <a:spcPts val="0"/>
              </a:spcBef>
              <a:buClrTx/>
              <a:buSzTx/>
              <a:buNone/>
              <a:defRPr sz="5400"/>
            </a:lvl2pPr>
            <a:lvl3pPr marL="0" indent="0" algn="ctr">
              <a:spcBef>
                <a:spcPts val="0"/>
              </a:spcBef>
              <a:buClrTx/>
              <a:buSzTx/>
              <a:buNone/>
              <a:defRPr sz="5400"/>
            </a:lvl3pPr>
            <a:lvl4pPr marL="0" indent="0" algn="ctr">
              <a:spcBef>
                <a:spcPts val="0"/>
              </a:spcBef>
              <a:buClrTx/>
              <a:buSzTx/>
              <a:buNone/>
              <a:defRPr sz="5400"/>
            </a:lvl4pPr>
            <a:lvl5pPr marL="0" indent="0" algn="ctr">
              <a:spcBef>
                <a:spcPts val="0"/>
              </a:spcBef>
              <a:buClrTx/>
              <a:buSzTx/>
              <a:buNone/>
              <a:defRPr sz="5400"/>
            </a:lvl5pPr>
          </a:lstStyle>
          <a:p>
            <a:pPr/>
            <a:r>
              <a:t>Body Level One</a:t>
            </a:r>
          </a:p>
          <a:p>
            <a:pPr lvl="1"/>
            <a:r>
              <a:t>Body Level Two</a:t>
            </a:r>
          </a:p>
          <a:p>
            <a:pPr lvl="2"/>
            <a:r>
              <a:t>Body Level Three</a:t>
            </a:r>
          </a:p>
          <a:p>
            <a:pPr lvl="3"/>
            <a:r>
              <a:t>Body Level Four</a:t>
            </a:r>
          </a:p>
          <a:p>
            <a:pPr lvl="4"/>
            <a:r>
              <a:t>Body Level Five</a:t>
            </a:r>
          </a:p>
        </p:txBody>
      </p:sp>
      <p:sp>
        <p:nvSpPr>
          <p:cNvPr id="4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 Top">
    <p:spTree>
      <p:nvGrpSpPr>
        <p:cNvPr id="1" name=""/>
        <p:cNvGrpSpPr/>
        <p:nvPr/>
      </p:nvGrpSpPr>
      <p:grpSpPr>
        <a:xfrm>
          <a:off x="0" y="0"/>
          <a:ext cx="0" cy="0"/>
          <a:chOff x="0" y="0"/>
          <a:chExt cx="0" cy="0"/>
        </a:xfrm>
      </p:grpSpPr>
      <p:sp>
        <p:nvSpPr>
          <p:cNvPr id="48" name="Title Text"/>
          <p:cNvSpPr txBox="1"/>
          <p:nvPr>
            <p:ph type="title"/>
          </p:nvPr>
        </p:nvSpPr>
        <p:spPr>
          <a:prstGeom prst="rect">
            <a:avLst/>
          </a:prstGeom>
        </p:spPr>
        <p:txBody>
          <a:bodyPr/>
          <a:lstStyle/>
          <a:p>
            <a:pPr/>
            <a:r>
              <a:t>Title Text</a:t>
            </a:r>
          </a:p>
        </p:txBody>
      </p:sp>
      <p:sp>
        <p:nvSpPr>
          <p:cNvPr id="49"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mp; Bullets">
    <p:spTree>
      <p:nvGrpSpPr>
        <p:cNvPr id="1" name=""/>
        <p:cNvGrpSpPr/>
        <p:nvPr/>
      </p:nvGrpSpPr>
      <p:grpSpPr>
        <a:xfrm>
          <a:off x="0" y="0"/>
          <a:ext cx="0" cy="0"/>
          <a:chOff x="0" y="0"/>
          <a:chExt cx="0" cy="0"/>
        </a:xfrm>
      </p:grpSpPr>
      <p:sp>
        <p:nvSpPr>
          <p:cNvPr id="56" name="Title Text"/>
          <p:cNvSpPr txBox="1"/>
          <p:nvPr>
            <p:ph type="title"/>
          </p:nvPr>
        </p:nvSpPr>
        <p:spPr>
          <a:prstGeom prst="rect">
            <a:avLst/>
          </a:prstGeom>
        </p:spPr>
        <p:txBody>
          <a:bodyPr/>
          <a:lstStyle/>
          <a:p>
            <a:pPr/>
            <a:r>
              <a:t>Title Text</a:t>
            </a:r>
          </a:p>
        </p:txBody>
      </p:sp>
      <p:sp>
        <p:nvSpPr>
          <p:cNvPr id="57" name="Body Level One…"/>
          <p:cNvSpPr txBox="1"/>
          <p:nvPr>
            <p:ph type="body" idx="1"/>
          </p:nvPr>
        </p:nvSpPr>
        <p:spPr>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Bullets &amp; Photo">
    <p:spTree>
      <p:nvGrpSpPr>
        <p:cNvPr id="1" name=""/>
        <p:cNvGrpSpPr/>
        <p:nvPr/>
      </p:nvGrpSpPr>
      <p:grpSpPr>
        <a:xfrm>
          <a:off x="0" y="0"/>
          <a:ext cx="0" cy="0"/>
          <a:chOff x="0" y="0"/>
          <a:chExt cx="0" cy="0"/>
        </a:xfrm>
      </p:grpSpPr>
      <p:sp>
        <p:nvSpPr>
          <p:cNvPr id="65" name="Image"/>
          <p:cNvSpPr/>
          <p:nvPr>
            <p:ph type="pic" idx="13"/>
          </p:nvPr>
        </p:nvSpPr>
        <p:spPr>
          <a:xfrm>
            <a:off x="9972675" y="2125132"/>
            <a:ext cx="16402050" cy="10934701"/>
          </a:xfrm>
          <a:prstGeom prst="rect">
            <a:avLst/>
          </a:prstGeom>
        </p:spPr>
        <p:txBody>
          <a:bodyPr lIns="91439" tIns="45719" rIns="91439" bIns="45719" anchor="t">
            <a:noAutofit/>
          </a:bodyPr>
          <a:lstStyle/>
          <a:p>
            <a:pPr/>
          </a:p>
        </p:txBody>
      </p:sp>
      <p:sp>
        <p:nvSpPr>
          <p:cNvPr id="66" name="Title Text"/>
          <p:cNvSpPr txBox="1"/>
          <p:nvPr>
            <p:ph type="title"/>
          </p:nvPr>
        </p:nvSpPr>
        <p:spPr>
          <a:prstGeom prst="rect">
            <a:avLst/>
          </a:prstGeom>
        </p:spPr>
        <p:txBody>
          <a:bodyPr/>
          <a:lstStyle/>
          <a:p>
            <a:pPr/>
            <a:r>
              <a:t>Title Text</a:t>
            </a:r>
          </a:p>
        </p:txBody>
      </p:sp>
      <p:sp>
        <p:nvSpPr>
          <p:cNvPr id="67" name="Body Level One…"/>
          <p:cNvSpPr txBox="1"/>
          <p:nvPr>
            <p:ph type="body" sz="half" idx="1"/>
          </p:nvPr>
        </p:nvSpPr>
        <p:spPr>
          <a:xfrm>
            <a:off x="1689100" y="3149600"/>
            <a:ext cx="10223500" cy="9296400"/>
          </a:xfrm>
          <a:prstGeom prst="rect">
            <a:avLst/>
          </a:prstGeom>
        </p:spPr>
        <p:txBody>
          <a:bodyPr/>
          <a:lstStyle>
            <a:lvl1pPr marL="558800" indent="-558800">
              <a:spcBef>
                <a:spcPts val="4500"/>
              </a:spcBef>
              <a:buClrTx/>
              <a:defRPr sz="3800"/>
            </a:lvl1pPr>
            <a:lvl2pPr marL="1117600" indent="-558800">
              <a:spcBef>
                <a:spcPts val="4500"/>
              </a:spcBef>
              <a:buClrTx/>
              <a:defRPr sz="3800"/>
            </a:lvl2pPr>
            <a:lvl3pPr marL="1676400" indent="-558800">
              <a:spcBef>
                <a:spcPts val="4500"/>
              </a:spcBef>
              <a:buClrTx/>
              <a:defRPr sz="3800"/>
            </a:lvl3pPr>
            <a:lvl4pPr marL="2235200" indent="-558800">
              <a:spcBef>
                <a:spcPts val="4500"/>
              </a:spcBef>
              <a:buClrTx/>
              <a:defRPr sz="3800"/>
            </a:lvl4pPr>
            <a:lvl5pPr marL="2794000" indent="-558800">
              <a:spcBef>
                <a:spcPts val="4500"/>
              </a:spcBef>
              <a:buClrTx/>
              <a:defRPr sz="3800"/>
            </a:lvl5pPr>
          </a:lstStyle>
          <a:p>
            <a:pPr/>
            <a:r>
              <a:t>Body Level One</a:t>
            </a:r>
          </a:p>
          <a:p>
            <a:pPr lvl="1"/>
            <a:r>
              <a:t>Body Level Two</a:t>
            </a:r>
          </a:p>
          <a:p>
            <a:pPr lvl="2"/>
            <a:r>
              <a:t>Body Level Three</a:t>
            </a:r>
          </a:p>
          <a:p>
            <a:pPr lvl="3"/>
            <a:r>
              <a:t>Body Level Four</a:t>
            </a:r>
          </a:p>
          <a:p>
            <a:pPr lvl="4"/>
            <a:r>
              <a:t>Body Level Five</a:t>
            </a:r>
          </a:p>
        </p:txBody>
      </p:sp>
      <p:sp>
        <p:nvSpPr>
          <p:cNvPr id="6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ullets">
    <p:spTree>
      <p:nvGrpSpPr>
        <p:cNvPr id="1" name=""/>
        <p:cNvGrpSpPr/>
        <p:nvPr/>
      </p:nvGrpSpPr>
      <p:grpSpPr>
        <a:xfrm>
          <a:off x="0" y="0"/>
          <a:ext cx="0" cy="0"/>
          <a:chOff x="0" y="0"/>
          <a:chExt cx="0" cy="0"/>
        </a:xfrm>
      </p:grpSpPr>
      <p:sp>
        <p:nvSpPr>
          <p:cNvPr id="75" name="Body Level One…"/>
          <p:cNvSpPr txBox="1"/>
          <p:nvPr>
            <p:ph type="body" idx="1"/>
          </p:nvPr>
        </p:nvSpPr>
        <p:spPr>
          <a:xfrm>
            <a:off x="1689100" y="1778000"/>
            <a:ext cx="21005800" cy="10160000"/>
          </a:xfrm>
          <a:prstGeom prst="rect">
            <a:avLst/>
          </a:prstGeom>
        </p:spPr>
        <p:txBody>
          <a:bodyPr/>
          <a:lstStyle>
            <a:lvl1pPr>
              <a:buClrTx/>
            </a:lvl1pPr>
            <a:lvl2pPr>
              <a:buClrTx/>
            </a:lvl2pPr>
            <a:lvl3pPr>
              <a:buClrTx/>
            </a:lvl3pPr>
            <a:lvl4pPr>
              <a:buClrTx/>
            </a:lvl4pPr>
            <a:lvl5pPr>
              <a:buClrTx/>
            </a:lvl5pPr>
          </a:lstStyle>
          <a:p>
            <a:pPr/>
            <a:r>
              <a:t>Body Level One</a:t>
            </a:r>
          </a:p>
          <a:p>
            <a:pPr lvl="1"/>
            <a:r>
              <a:t>Body Level Two</a:t>
            </a:r>
          </a:p>
          <a:p>
            <a:pPr lvl="2"/>
            <a:r>
              <a:t>Body Level Three</a:t>
            </a:r>
          </a:p>
          <a:p>
            <a:pPr lvl="3"/>
            <a:r>
              <a:t>Body Level Four</a:t>
            </a:r>
          </a:p>
          <a:p>
            <a:pPr lvl="4"/>
            <a:r>
              <a:t>Body Level Five</a:t>
            </a:r>
          </a:p>
        </p:txBody>
      </p:sp>
      <p:sp>
        <p:nvSpPr>
          <p:cNvPr id="7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hoto - 3 Up">
    <p:spTree>
      <p:nvGrpSpPr>
        <p:cNvPr id="1" name=""/>
        <p:cNvGrpSpPr/>
        <p:nvPr/>
      </p:nvGrpSpPr>
      <p:grpSpPr>
        <a:xfrm>
          <a:off x="0" y="0"/>
          <a:ext cx="0" cy="0"/>
          <a:chOff x="0" y="0"/>
          <a:chExt cx="0" cy="0"/>
        </a:xfrm>
      </p:grpSpPr>
      <p:sp>
        <p:nvSpPr>
          <p:cNvPr id="83" name="Image"/>
          <p:cNvSpPr/>
          <p:nvPr>
            <p:ph type="pic" sz="quarter" idx="13"/>
          </p:nvPr>
        </p:nvSpPr>
        <p:spPr>
          <a:xfrm>
            <a:off x="15290800" y="6870700"/>
            <a:ext cx="8343900" cy="5562600"/>
          </a:xfrm>
          <a:prstGeom prst="rect">
            <a:avLst/>
          </a:prstGeom>
        </p:spPr>
        <p:txBody>
          <a:bodyPr lIns="91439" tIns="45719" rIns="91439" bIns="45719" anchor="t">
            <a:noAutofit/>
          </a:bodyPr>
          <a:lstStyle/>
          <a:p>
            <a:pPr/>
          </a:p>
        </p:txBody>
      </p:sp>
      <p:sp>
        <p:nvSpPr>
          <p:cNvPr id="84" name="Image"/>
          <p:cNvSpPr/>
          <p:nvPr>
            <p:ph type="pic" sz="quarter" idx="14"/>
          </p:nvPr>
        </p:nvSpPr>
        <p:spPr>
          <a:xfrm>
            <a:off x="15316200" y="952500"/>
            <a:ext cx="8305800" cy="5537200"/>
          </a:xfrm>
          <a:prstGeom prst="rect">
            <a:avLst/>
          </a:prstGeom>
        </p:spPr>
        <p:txBody>
          <a:bodyPr lIns="91439" tIns="45719" rIns="91439" bIns="45719" anchor="t">
            <a:noAutofit/>
          </a:bodyPr>
          <a:lstStyle/>
          <a:p>
            <a:pPr/>
          </a:p>
        </p:txBody>
      </p:sp>
      <p:sp>
        <p:nvSpPr>
          <p:cNvPr id="85" name="Image"/>
          <p:cNvSpPr/>
          <p:nvPr>
            <p:ph type="pic" idx="15"/>
          </p:nvPr>
        </p:nvSpPr>
        <p:spPr>
          <a:xfrm>
            <a:off x="-1739900" y="-258233"/>
            <a:ext cx="20065999" cy="13377332"/>
          </a:xfrm>
          <a:prstGeom prst="rect">
            <a:avLst/>
          </a:prstGeom>
        </p:spPr>
        <p:txBody>
          <a:bodyPr lIns="91439" tIns="45719" rIns="91439" bIns="45719" anchor="t">
            <a:noAutofit/>
          </a:bodyPr>
          <a:lstStyle/>
          <a:p>
            <a:pPr/>
          </a:p>
        </p:txBody>
      </p:sp>
      <p:sp>
        <p:nvSpPr>
          <p:cNvPr id="86"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000000"/>
        </a:solidFill>
      </p:bgPr>
    </p:bg>
    <p:spTree>
      <p:nvGrpSpPr>
        <p:cNvPr id="1" name=""/>
        <p:cNvGrpSpPr/>
        <p:nvPr/>
      </p:nvGrpSpPr>
      <p:grpSpPr>
        <a:xfrm>
          <a:off x="0" y="0"/>
          <a:ext cx="0" cy="0"/>
          <a:chOff x="0" y="0"/>
          <a:chExt cx="0" cy="0"/>
        </a:xfrm>
      </p:grpSpPr>
      <p:sp>
        <p:nvSpPr>
          <p:cNvPr id="2" name="Title Text"/>
          <p:cNvSpPr txBox="1"/>
          <p:nvPr>
            <p:ph type="title"/>
          </p:nvPr>
        </p:nvSpPr>
        <p:spPr>
          <a:xfrm>
            <a:off x="1689100" y="355600"/>
            <a:ext cx="21005800" cy="22860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Title Text</a:t>
            </a:r>
          </a:p>
        </p:txBody>
      </p:sp>
      <p:sp>
        <p:nvSpPr>
          <p:cNvPr id="3" name="Body Level One…"/>
          <p:cNvSpPr txBox="1"/>
          <p:nvPr>
            <p:ph type="body" idx="1"/>
          </p:nvPr>
        </p:nvSpPr>
        <p:spPr>
          <a:xfrm>
            <a:off x="1689100" y="3149600"/>
            <a:ext cx="21005800" cy="92964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11959031" y="13081000"/>
            <a:ext cx="453238" cy="461059"/>
          </a:xfrm>
          <a:prstGeom prst="rect">
            <a:avLst/>
          </a:prstGeom>
          <a:ln w="12700">
            <a:miter lim="400000"/>
          </a:ln>
        </p:spPr>
        <p:txBody>
          <a:bodyPr wrap="none" lIns="50800" tIns="50800" rIns="50800" bIns="50800">
            <a:spAutoFit/>
          </a:bodyPr>
          <a:lstStyle>
            <a:lvl1pPr>
              <a:defRPr b="0" sz="2400">
                <a:latin typeface="Helvetica Neue Light"/>
                <a:ea typeface="Helvetica Neue Light"/>
                <a:cs typeface="Helvetica Neue Light"/>
                <a:sym typeface="Helvetica Neue Light"/>
              </a:defRPr>
            </a:lvl1pPr>
          </a:lstStyle>
          <a:p>
            <a:pPr/>
            <a:fld id="{86CB4B4D-7CA3-9044-876B-883B54F8677D}" type="slidenum"/>
          </a:p>
        </p:txBody>
      </p:sp>
    </p:spTree>
  </p:cSld>
  <p:clrMap bg1="dk1" tx1="lt1" bg2="dk2" tx2="lt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1pPr>
      <a:lvl2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2pPr>
      <a:lvl3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3pPr>
      <a:lvl4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4pPr>
      <a:lvl5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5pPr>
      <a:lvl6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6pPr>
      <a:lvl7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7pPr>
      <a:lvl8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8pPr>
      <a:lvl9pPr marL="0" marR="0" indent="0" algn="ctr" defTabSz="825500" rtl="0" latinLnBrk="0">
        <a:lnSpc>
          <a:spcPct val="100000"/>
        </a:lnSpc>
        <a:spcBef>
          <a:spcPts val="0"/>
        </a:spcBef>
        <a:spcAft>
          <a:spcPts val="0"/>
        </a:spcAft>
        <a:buClrTx/>
        <a:buSzTx/>
        <a:buFontTx/>
        <a:buNone/>
        <a:tabLst/>
        <a:defRPr b="0" baseline="0" cap="none" i="0" spc="0" strike="noStrike" sz="11200" u="none">
          <a:solidFill>
            <a:srgbClr val="FFFFFF"/>
          </a:solidFill>
          <a:uFillTx/>
          <a:latin typeface="+mn-lt"/>
          <a:ea typeface="+mn-ea"/>
          <a:cs typeface="+mn-cs"/>
          <a:sym typeface="Helvetica Neue Medium"/>
        </a:defRPr>
      </a:lvl9pPr>
    </p:titleStyle>
    <p:bodyStyle>
      <a:lvl1pPr marL="63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1pPr>
      <a:lvl2pPr marL="127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2pPr>
      <a:lvl3pPr marL="190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3pPr>
      <a:lvl4pPr marL="254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4pPr>
      <a:lvl5pPr marL="317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5pPr>
      <a:lvl6pPr marL="381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6pPr>
      <a:lvl7pPr marL="444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7pPr>
      <a:lvl8pPr marL="5080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8pPr>
      <a:lvl9pPr marL="5715000" marR="0" indent="-635000" algn="l" defTabSz="825500" rtl="0" latinLnBrk="0">
        <a:lnSpc>
          <a:spcPct val="100000"/>
        </a:lnSpc>
        <a:spcBef>
          <a:spcPts val="5900"/>
        </a:spcBef>
        <a:spcAft>
          <a:spcPts val="0"/>
        </a:spcAft>
        <a:buClr>
          <a:srgbClr val="FFFFFF"/>
        </a:buClr>
        <a:buSzPct val="125000"/>
        <a:buFontTx/>
        <a:buChar char="•"/>
        <a:tabLst/>
        <a:defRPr b="0" baseline="0" cap="none" i="0" spc="0" strike="noStrike" sz="4800" u="none">
          <a:solidFill>
            <a:srgbClr val="FFFFFF"/>
          </a:solidFill>
          <a:uFillTx/>
          <a:latin typeface="Helvetica Neue"/>
          <a:ea typeface="Helvetica Neue"/>
          <a:cs typeface="Helvetica Neue"/>
          <a:sym typeface="Helvetica Neue"/>
        </a:defRPr>
      </a:lvl9pPr>
    </p:bodyStyle>
    <p:otherStyle>
      <a:lvl1pPr marL="0" marR="0" indent="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1pPr>
      <a:lvl2pPr marL="0" marR="0" indent="228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2pPr>
      <a:lvl3pPr marL="0" marR="0" indent="457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3pPr>
      <a:lvl4pPr marL="0" marR="0" indent="685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4pPr>
      <a:lvl5pPr marL="0" marR="0" indent="9144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5pPr>
      <a:lvl6pPr marL="0" marR="0" indent="11430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6pPr>
      <a:lvl7pPr marL="0" marR="0" indent="13716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7pPr>
      <a:lvl8pPr marL="0" marR="0" indent="16002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8pPr>
      <a:lvl9pPr marL="0" marR="0" indent="1828800" algn="ctr" defTabSz="825500" latinLnBrk="0">
        <a:lnSpc>
          <a:spcPct val="100000"/>
        </a:lnSpc>
        <a:spcBef>
          <a:spcPts val="0"/>
        </a:spcBef>
        <a:spcAft>
          <a:spcPts val="0"/>
        </a:spcAft>
        <a:buClrTx/>
        <a:buSzTx/>
        <a:buFontTx/>
        <a:buNone/>
        <a:tabLst/>
        <a:defRPr b="0" baseline="0" cap="none" i="0" spc="0" strike="noStrike" sz="2400" u="none">
          <a:solidFill>
            <a:schemeClr val="tx1"/>
          </a:solidFill>
          <a:uFillTx/>
          <a:latin typeface="+mn-lt"/>
          <a:ea typeface="+mn-ea"/>
          <a:cs typeface="+mn-cs"/>
          <a:sym typeface="Helvetica Neue Light"/>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borderlands.com/en-US/news/2019-04-29-score-loot-with-twitch-during-gameplay-reveal/" TargetMode="External"/><Relationship Id="rId7" Type="http://schemas.openxmlformats.org/officeDocument/2006/relationships/image" Target="../media/image7.jpeg"/><Relationship Id="rId8" Type="http://schemas.openxmlformats.org/officeDocument/2006/relationships/image" Target="../media/image8.jpeg"/><Relationship Id="rId9" Type="http://schemas.openxmlformats.org/officeDocument/2006/relationships/image" Target="../media/image9.jpeg"/><Relationship Id="rId10" Type="http://schemas.openxmlformats.org/officeDocument/2006/relationships/image" Target="../media/image10.jpeg"/><Relationship Id="rId11" Type="http://schemas.openxmlformats.org/officeDocument/2006/relationships/image" Target="../media/image11.jpeg"/></Relationships>

</file>

<file path=ppt/slides/_rels/slide1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borderlands.com/en-US/news/2019-04-29-score-loot-with-twitch-during-gameplay-reveal/" TargetMode="External"/><Relationship Id="rId7" Type="http://schemas.openxmlformats.org/officeDocument/2006/relationships/image" Target="../media/image11.png"/><Relationship Id="rId8" Type="http://schemas.openxmlformats.org/officeDocument/2006/relationships/image" Target="../media/image12.png"/><Relationship Id="rId9" Type="http://schemas.openxmlformats.org/officeDocument/2006/relationships/image" Target="../media/image13.png"/><Relationship Id="rId10" Type="http://schemas.openxmlformats.org/officeDocument/2006/relationships/image" Target="../media/image14.png"/><Relationship Id="rId11" Type="http://schemas.openxmlformats.org/officeDocument/2006/relationships/image" Target="../media/image15.png"/><Relationship Id="rId12" Type="http://schemas.openxmlformats.org/officeDocument/2006/relationships/image" Target="../media/image16.png"/><Relationship Id="rId13" Type="http://schemas.openxmlformats.org/officeDocument/2006/relationships/hyperlink" Target="https://www.youtube.com/watch?v=lDoXKH9RqZg"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 Id="rId8" Type="http://schemas.openxmlformats.org/officeDocument/2006/relationships/image" Target="../media/image12.jpeg"/><Relationship Id="rId9" Type="http://schemas.openxmlformats.org/officeDocument/2006/relationships/image" Target="../media/image3.jpeg"/><Relationship Id="rId10" Type="http://schemas.openxmlformats.org/officeDocument/2006/relationships/image" Target="../media/image17.png"/><Relationship Id="rId11" Type="http://schemas.openxmlformats.org/officeDocument/2006/relationships/image" Target="../media/image5.jpeg"/><Relationship Id="rId12" Type="http://schemas.openxmlformats.org/officeDocument/2006/relationships/image" Target="../media/image18.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2.jpeg"/></Relationships>

</file>

<file path=ppt/slides/_rels/slide1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www.youtube.com/watch?v=WPuQSkz8ZDA" TargetMode="External"/><Relationship Id="rId7" Type="http://schemas.openxmlformats.org/officeDocument/2006/relationships/image" Target="../media/image13.jpeg"/></Relationships>

</file>

<file path=ppt/slides/_rels/slide1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4.jpeg"/><Relationship Id="rId7" Type="http://schemas.openxmlformats.org/officeDocument/2006/relationships/image" Target="../media/image15.jpeg"/></Relationships>

</file>

<file path=ppt/slides/_rels/slide1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blog.twitch.tv/en/2017/08/31/introducing-extensions-a-streaming-revolution-c31762addcd9/" TargetMode="External"/><Relationship Id="rId7" Type="http://schemas.openxmlformats.org/officeDocument/2006/relationships/image" Target="../media/image19.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27.png"/><Relationship Id="rId11" Type="http://schemas.openxmlformats.org/officeDocument/2006/relationships/hyperlink" Target="https://twitchdevjam.devpost.com/details/resources" TargetMode="External"/></Relationships>

</file>

<file path=ppt/slides/_rels/slide1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28.png"/><Relationship Id="rId7" Type="http://schemas.openxmlformats.org/officeDocument/2006/relationships/image" Target="../media/image29.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www.twitch.tv/ext/07kczqwdkjxw6la4j92crc5wyumjxa" TargetMode="External"/><Relationship Id="rId7" Type="http://schemas.openxmlformats.org/officeDocument/2006/relationships/image" Target="../media/image30.png"/><Relationship Id="rId8" Type="http://schemas.openxmlformats.org/officeDocument/2006/relationships/image" Target="../media/image31.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jpeg"/><Relationship Id="rId6" Type="http://schemas.openxmlformats.org/officeDocument/2006/relationships/image" Target="../media/image5.png"/></Relationships>

</file>

<file path=ppt/slides/_rels/slide2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www.twitch.tv/ext/07kczqwdkjxw6la4j92crc5wyumjxa" TargetMode="External"/><Relationship Id="rId7" Type="http://schemas.openxmlformats.org/officeDocument/2006/relationships/image" Target="../media/image30.png"/><Relationship Id="rId8" Type="http://schemas.openxmlformats.org/officeDocument/2006/relationships/image" Target="../media/image32.png"/><Relationship Id="rId9" Type="http://schemas.openxmlformats.org/officeDocument/2006/relationships/image" Target="../media/image33.png"/><Relationship Id="rId10" Type="http://schemas.openxmlformats.org/officeDocument/2006/relationships/image" Target="../media/image34.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www.twitch.tv/ext/07kczqwdkjxw6la4j92crc5wyumjxa" TargetMode="External"/><Relationship Id="rId7" Type="http://schemas.openxmlformats.org/officeDocument/2006/relationships/image" Target="../media/image35.png"/><Relationship Id="rId8" Type="http://schemas.openxmlformats.org/officeDocument/2006/relationships/image" Target="../media/image31.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www.twitch.tv/ext/07kczqwdkjxw6la4j92crc5wyumjxa" TargetMode="External"/><Relationship Id="rId7" Type="http://schemas.openxmlformats.org/officeDocument/2006/relationships/image" Target="../media/image36.png"/><Relationship Id="rId8" Type="http://schemas.openxmlformats.org/officeDocument/2006/relationships/image" Target="../media/image31.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www.twitch.tv/ext/07kczqwdkjxw6la4j92crc5wyumjxa" TargetMode="External"/><Relationship Id="rId7" Type="http://schemas.openxmlformats.org/officeDocument/2006/relationships/image" Target="../media/image37.png"/><Relationship Id="rId8" Type="http://schemas.openxmlformats.org/officeDocument/2006/relationships/image" Target="../media/image31.png"/></Relationships>

</file>

<file path=ppt/slides/_rels/slide2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www.youtube.com/watch?v=lDoXKH9RqZg" TargetMode="External"/><Relationship Id="rId7" Type="http://schemas.openxmlformats.org/officeDocument/2006/relationships/image" Target="../media/image16.jpeg"/><Relationship Id="rId8" Type="http://schemas.openxmlformats.org/officeDocument/2006/relationships/image" Target="../media/image38.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twitter.com/rage/status/1128724989144911872" TargetMode="External"/><Relationship Id="rId7" Type="http://schemas.openxmlformats.org/officeDocument/2006/relationships/image" Target="../media/image39.png"/><Relationship Id="rId8" Type="http://schemas.openxmlformats.org/officeDocument/2006/relationships/image" Target="../media/image40.png"/></Relationships>

</file>

<file path=ppt/slides/_rels/slide2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www.twitch.tv/ext/n7tl4s82j4t7ukowth87p6azvjz0cf" TargetMode="External"/><Relationship Id="rId7" Type="http://schemas.openxmlformats.org/officeDocument/2006/relationships/image" Target="../media/image41.png"/><Relationship Id="rId8" Type="http://schemas.openxmlformats.org/officeDocument/2006/relationships/image" Target="../media/image42.png"/></Relationships>

</file>

<file path=ppt/slides/_rels/slide2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venturebeat.com/2018/08/07/dead-cells-twitch-integration-is-great/" TargetMode="External"/><Relationship Id="rId7" Type="http://schemas.openxmlformats.org/officeDocument/2006/relationships/image" Target="../media/image17.jpeg"/><Relationship Id="rId8" Type="http://schemas.openxmlformats.org/officeDocument/2006/relationships/image" Target="../media/image43.png"/></Relationships>

</file>

<file path=ppt/slides/_rels/slide2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venturebeat.com/2018/08/07/dead-cells-twitch-integration-is-great/" TargetMode="External"/><Relationship Id="rId7" Type="http://schemas.openxmlformats.org/officeDocument/2006/relationships/image" Target="../media/image44.png"/><Relationship Id="rId8" Type="http://schemas.openxmlformats.org/officeDocument/2006/relationships/image" Target="../media/image45.png"/></Relationships>

</file>

<file path=ppt/slides/_rels/slide2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venturebeat.com/2018/08/07/dead-cells-twitch-integration-is-great/" TargetMode="External"/><Relationship Id="rId7" Type="http://schemas.openxmlformats.org/officeDocument/2006/relationships/image" Target="../media/image46.png"/><Relationship Id="rId8" Type="http://schemas.openxmlformats.org/officeDocument/2006/relationships/image" Target="../media/image45.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jpeg"/><Relationship Id="rId6" Type="http://schemas.openxmlformats.org/officeDocument/2006/relationships/image" Target="../media/image6.png"/></Relationships>

</file>

<file path=ppt/slides/_rels/slide30.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venturebeat.com/2018/08/07/dead-cells-twitch-integration-is-great/" TargetMode="External"/><Relationship Id="rId7" Type="http://schemas.openxmlformats.org/officeDocument/2006/relationships/image" Target="../media/image44.png"/><Relationship Id="rId8" Type="http://schemas.openxmlformats.org/officeDocument/2006/relationships/image" Target="../media/image45.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venturebeat.com/2018/08/07/dead-cells-twitch-integration-is-great/" TargetMode="External"/><Relationship Id="rId7" Type="http://schemas.openxmlformats.org/officeDocument/2006/relationships/image" Target="../media/image47.png"/><Relationship Id="rId8" Type="http://schemas.openxmlformats.org/officeDocument/2006/relationships/image" Target="../media/image45.png"/></Relationships>

</file>

<file path=ppt/slides/_rels/slide32.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venturebeat.com/2018/08/07/dead-cells-twitch-integration-is-great/" TargetMode="External"/><Relationship Id="rId7" Type="http://schemas.openxmlformats.org/officeDocument/2006/relationships/image" Target="../media/image48.png"/><Relationship Id="rId8" Type="http://schemas.openxmlformats.org/officeDocument/2006/relationships/image" Target="../media/image45.png"/></Relationships>

</file>

<file path=ppt/slides/_rels/slide33.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8.jpeg"/><Relationship Id="rId7" Type="http://schemas.openxmlformats.org/officeDocument/2006/relationships/image" Target="../media/image49.png"/></Relationships>

</file>

<file path=ppt/slides/_rels/slide3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0.png"/><Relationship Id="rId7" Type="http://schemas.openxmlformats.org/officeDocument/2006/relationships/image" Target="../media/image45.png"/><Relationship Id="rId8" Type="http://schemas.openxmlformats.org/officeDocument/2006/relationships/hyperlink" Target="https://www.youtube.com/watch?v=6SUj7nRmX0E" TargetMode="External"/></Relationships>

</file>

<file path=ppt/slides/_rels/slide3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3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twitchdevjam.devpost.com/" TargetMode="External"/><Relationship Id="rId7" Type="http://schemas.openxmlformats.org/officeDocument/2006/relationships/image" Target="../media/image51.png"/></Relationships>

</file>

<file path=ppt/slides/_rels/slide3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2.png"/></Relationships>

</file>

<file path=ppt/slides/_rels/slide3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53.png"/></Relationships>

</file>

<file path=ppt/slides/_rels/slide3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hyperlink" Target="https://github.com/lowlines/gcap2019" TargetMode="External"/></Relationships>

</file>

<file path=ppt/slides/_rels/slide4.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goto.game/interview-richard-deveraux-talks-echocast/" TargetMode="External"/><Relationship Id="rId7" Type="http://schemas.openxmlformats.org/officeDocument/2006/relationships/hyperlink" Target="https://www.twitch.tv/videos/487075225?t=69m42s" TargetMode="External"/><Relationship Id="rId8" Type="http://schemas.openxmlformats.org/officeDocument/2006/relationships/hyperlink" Target="https://www.twitch.tv/videos/487593356?t=17241s" TargetMode="External"/><Relationship Id="rId9" Type="http://schemas.openxmlformats.org/officeDocument/2006/relationships/hyperlink" Target="https://www.twitch.tv/videos/487121734?t=17875s" TargetMode="External"/></Relationships>

</file>

<file path=ppt/slides/_rels/slide5.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7.png"/><Relationship Id="rId7" Type="http://schemas.openxmlformats.org/officeDocument/2006/relationships/image" Target="../media/image8.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1.gif"/><Relationship Id="rId7" Type="http://schemas.openxmlformats.org/officeDocument/2006/relationships/hyperlink" Target="https://en.wikipedia.org/wiki/File:Twitch_plays_pokemon_animated.gif" TargetMode="External"/><Relationship Id="rId8" Type="http://schemas.openxmlformats.org/officeDocument/2006/relationships/image" Target="../media/image9.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blog.twitch.tv/en/2017/08/31/introducing-extensions-a-streaming-revolution-c31762addcd9/" TargetMode="External"/><Relationship Id="rId7" Type="http://schemas.openxmlformats.org/officeDocument/2006/relationships/image" Target="../media/image3.jpeg"/><Relationship Id="rId8" Type="http://schemas.openxmlformats.org/officeDocument/2006/relationships/image" Target="../media/image10.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hyperlink" Target="https://borderlands.com/en-US/news/2019-04-29-score-loot-with-twitch-during-gameplay-reveal/" TargetMode="External"/><Relationship Id="rId7" Type="http://schemas.openxmlformats.org/officeDocument/2006/relationships/image" Target="../media/image4.jpeg"/><Relationship Id="rId8" Type="http://schemas.openxmlformats.org/officeDocument/2006/relationships/image" Target="../media/image5.jpeg"/><Relationship Id="rId9" Type="http://schemas.openxmlformats.org/officeDocument/2006/relationships/image" Target="../media/image6.jpe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19" name="Making Games…"/>
          <p:cNvSpPr txBox="1"/>
          <p:nvPr>
            <p:ph type="ctrTitle"/>
          </p:nvPr>
        </p:nvSpPr>
        <p:spPr>
          <a:xfrm>
            <a:off x="1955800" y="2325538"/>
            <a:ext cx="20828000" cy="6728124"/>
          </a:xfrm>
          <a:prstGeom prst="rect">
            <a:avLst/>
          </a:prstGeom>
        </p:spPr>
        <p:txBody>
          <a:bodyPr/>
          <a:lstStyle/>
          <a:p>
            <a:pPr>
              <a:lnSpc>
                <a:spcPct val="90000"/>
              </a:lnSpc>
              <a:defRPr cap="all" sz="12800">
                <a:latin typeface="Nunito Sans"/>
                <a:ea typeface="Nunito Sans"/>
                <a:cs typeface="Nunito Sans"/>
                <a:sym typeface="Nunito Sans"/>
              </a:defRPr>
            </a:pPr>
            <a:r>
              <a:t>Making Games</a:t>
            </a:r>
          </a:p>
          <a:p>
            <a:pPr>
              <a:lnSpc>
                <a:spcPct val="90000"/>
              </a:lnSpc>
              <a:defRPr cap="all" sz="12800">
                <a:latin typeface="Nunito Sans"/>
                <a:ea typeface="Nunito Sans"/>
                <a:cs typeface="Nunito Sans"/>
                <a:sym typeface="Nunito Sans"/>
              </a:defRPr>
            </a:pPr>
            <a:r>
              <a:t>More Interactive</a:t>
            </a:r>
          </a:p>
          <a:p>
            <a:pPr>
              <a:lnSpc>
                <a:spcPct val="90000"/>
              </a:lnSpc>
              <a:defRPr cap="all" sz="12800">
                <a:latin typeface="Nunito Sans"/>
                <a:ea typeface="Nunito Sans"/>
                <a:cs typeface="Nunito Sans"/>
                <a:sym typeface="Nunito Sans"/>
              </a:defRPr>
            </a:pPr>
            <a:r>
              <a:t>on Twitch</a:t>
            </a:r>
          </a:p>
        </p:txBody>
      </p:sp>
      <p:sp>
        <p:nvSpPr>
          <p:cNvPr id="120"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123" name="Group"/>
          <p:cNvGrpSpPr/>
          <p:nvPr/>
        </p:nvGrpSpPr>
        <p:grpSpPr>
          <a:xfrm>
            <a:off x="439021" y="11915005"/>
            <a:ext cx="7249958" cy="1459167"/>
            <a:chOff x="0" y="0"/>
            <a:chExt cx="7249957" cy="1459165"/>
          </a:xfrm>
        </p:grpSpPr>
        <p:pic>
          <p:nvPicPr>
            <p:cNvPr id="121" name="gcap-logo.png" descr="gcap-logo.png"/>
            <p:cNvPicPr>
              <a:picLocks noChangeAspect="1"/>
            </p:cNvPicPr>
            <p:nvPr/>
          </p:nvPicPr>
          <p:blipFill>
            <a:blip r:embed="rId3">
              <a:extLst/>
            </a:blip>
            <a:stretch>
              <a:fillRect/>
            </a:stretch>
          </p:blipFill>
          <p:spPr>
            <a:xfrm>
              <a:off x="4580158" y="0"/>
              <a:ext cx="2669800" cy="1459166"/>
            </a:xfrm>
            <a:prstGeom prst="rect">
              <a:avLst/>
            </a:prstGeom>
            <a:ln w="12700" cap="flat">
              <a:noFill/>
              <a:miter lim="400000"/>
            </a:ln>
            <a:effectLst/>
          </p:spPr>
        </p:pic>
        <p:pic>
          <p:nvPicPr>
            <p:cNvPr id="122" name="lighting-the-way.png" descr="lighting-the-way.png"/>
            <p:cNvPicPr>
              <a:picLocks noChangeAspect="1"/>
            </p:cNvPicPr>
            <p:nvPr/>
          </p:nvPicPr>
          <p:blipFill>
            <a:blip r:embed="rId4">
              <a:extLst/>
            </a:blip>
            <a:stretch>
              <a:fillRect/>
            </a:stretch>
          </p:blipFill>
          <p:spPr>
            <a:xfrm>
              <a:off x="0" y="0"/>
              <a:ext cx="4311547" cy="1459166"/>
            </a:xfrm>
            <a:prstGeom prst="rect">
              <a:avLst/>
            </a:prstGeom>
            <a:ln w="12700" cap="flat">
              <a:noFill/>
              <a:miter lim="400000"/>
            </a:ln>
            <a:effectLst/>
          </p:spPr>
        </p:pic>
      </p:grpSp>
      <p:pic>
        <p:nvPicPr>
          <p:cNvPr id="124" name="Glitch_White_RGB.png" descr="Glitch_White_RGB.png"/>
          <p:cNvPicPr>
            <a:picLocks noChangeAspect="1"/>
          </p:cNvPicPr>
          <p:nvPr/>
        </p:nvPicPr>
        <p:blipFill>
          <a:blip r:embed="rId5">
            <a:extLst/>
          </a:blip>
          <a:stretch>
            <a:fillRect/>
          </a:stretch>
        </p:blipFill>
        <p:spPr>
          <a:xfrm>
            <a:off x="22026072" y="9186174"/>
            <a:ext cx="1804387" cy="1889021"/>
          </a:xfrm>
          <a:prstGeom prst="rect">
            <a:avLst/>
          </a:prstGeom>
          <a:ln w="12700">
            <a:miter lim="400000"/>
          </a:ln>
        </p:spPr>
      </p:pic>
      <p:sp>
        <p:nvSpPr>
          <p:cNvPr id="125"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126"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32" name="Timeline cont."/>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Timeline cont.</a:t>
            </a:r>
          </a:p>
        </p:txBody>
      </p:sp>
      <p:sp>
        <p:nvSpPr>
          <p:cNvPr id="233"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236" name="Group"/>
          <p:cNvGrpSpPr/>
          <p:nvPr/>
        </p:nvGrpSpPr>
        <p:grpSpPr>
          <a:xfrm>
            <a:off x="439021" y="11915005"/>
            <a:ext cx="7249958" cy="1459167"/>
            <a:chOff x="0" y="0"/>
            <a:chExt cx="7249957" cy="1459165"/>
          </a:xfrm>
        </p:grpSpPr>
        <p:pic>
          <p:nvPicPr>
            <p:cNvPr id="234"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235"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237"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238" name="https://borderlands.com/en-US/news/2019-04-29-score-loot-with-twitch-during-gameplay-reveal/"/>
          <p:cNvSpPr txBox="1"/>
          <p:nvPr/>
        </p:nvSpPr>
        <p:spPr>
          <a:xfrm>
            <a:off x="582492" y="9572889"/>
            <a:ext cx="22355371" cy="165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https://borderlands.com/en-US/news/2019-04-29-score-loot-with-twitch-during-gameplay-reveal/</a:t>
            </a:r>
          </a:p>
        </p:txBody>
      </p:sp>
      <p:grpSp>
        <p:nvGrpSpPr>
          <p:cNvPr id="244" name="Group"/>
          <p:cNvGrpSpPr/>
          <p:nvPr/>
        </p:nvGrpSpPr>
        <p:grpSpPr>
          <a:xfrm>
            <a:off x="649045" y="1727274"/>
            <a:ext cx="22355373" cy="7486343"/>
            <a:chOff x="0" y="0"/>
            <a:chExt cx="22355371" cy="7486341"/>
          </a:xfrm>
        </p:grpSpPr>
        <p:pic>
          <p:nvPicPr>
            <p:cNvPr id="239" name="04_echocast_56.jpg" descr="04_echocast_56.jpg"/>
            <p:cNvPicPr>
              <a:picLocks noChangeAspect="1"/>
            </p:cNvPicPr>
            <p:nvPr/>
          </p:nvPicPr>
          <p:blipFill>
            <a:blip r:embed="rId7">
              <a:extLst/>
            </a:blip>
            <a:stretch>
              <a:fillRect/>
            </a:stretch>
          </p:blipFill>
          <p:spPr>
            <a:xfrm>
              <a:off x="0" y="597773"/>
              <a:ext cx="4881527" cy="4941792"/>
            </a:xfrm>
            <a:prstGeom prst="rect">
              <a:avLst/>
            </a:prstGeom>
            <a:ln w="12700" cap="flat">
              <a:noFill/>
              <a:miter lim="400000"/>
            </a:ln>
            <a:effectLst/>
          </p:spPr>
        </p:pic>
        <p:pic>
          <p:nvPicPr>
            <p:cNvPr id="240" name="05_echocast_56.jpg" descr="05_echocast_56.jpg"/>
            <p:cNvPicPr>
              <a:picLocks noChangeAspect="1"/>
            </p:cNvPicPr>
            <p:nvPr/>
          </p:nvPicPr>
          <p:blipFill>
            <a:blip r:embed="rId8">
              <a:extLst/>
            </a:blip>
            <a:stretch>
              <a:fillRect/>
            </a:stretch>
          </p:blipFill>
          <p:spPr>
            <a:xfrm>
              <a:off x="3808624" y="997585"/>
              <a:ext cx="6109060" cy="4941793"/>
            </a:xfrm>
            <a:prstGeom prst="rect">
              <a:avLst/>
            </a:prstGeom>
            <a:ln w="12700" cap="flat">
              <a:noFill/>
              <a:miter lim="400000"/>
            </a:ln>
            <a:effectLst/>
          </p:spPr>
        </p:pic>
        <p:pic>
          <p:nvPicPr>
            <p:cNvPr id="241" name="06_echocast_56.jpg" descr="06_echocast_56.jpg"/>
            <p:cNvPicPr>
              <a:picLocks noChangeAspect="1"/>
            </p:cNvPicPr>
            <p:nvPr/>
          </p:nvPicPr>
          <p:blipFill>
            <a:blip r:embed="rId9">
              <a:extLst/>
            </a:blip>
            <a:stretch>
              <a:fillRect/>
            </a:stretch>
          </p:blipFill>
          <p:spPr>
            <a:xfrm>
              <a:off x="10026682" y="1025017"/>
              <a:ext cx="6109059" cy="5770879"/>
            </a:xfrm>
            <a:prstGeom prst="rect">
              <a:avLst/>
            </a:prstGeom>
            <a:ln w="12700" cap="flat">
              <a:noFill/>
              <a:miter lim="400000"/>
            </a:ln>
            <a:effectLst/>
          </p:spPr>
        </p:pic>
        <p:pic>
          <p:nvPicPr>
            <p:cNvPr id="242" name="07_echocast_56.jpg" descr="07_echocast_56.jpg"/>
            <p:cNvPicPr>
              <a:picLocks noChangeAspect="1"/>
            </p:cNvPicPr>
            <p:nvPr/>
          </p:nvPicPr>
          <p:blipFill>
            <a:blip r:embed="rId10">
              <a:extLst/>
            </a:blip>
            <a:stretch>
              <a:fillRect/>
            </a:stretch>
          </p:blipFill>
          <p:spPr>
            <a:xfrm>
              <a:off x="17387740" y="0"/>
              <a:ext cx="4963611" cy="3370892"/>
            </a:xfrm>
            <a:prstGeom prst="rect">
              <a:avLst/>
            </a:prstGeom>
            <a:ln w="12700" cap="flat">
              <a:noFill/>
              <a:miter lim="400000"/>
            </a:ln>
            <a:effectLst/>
          </p:spPr>
        </p:pic>
        <p:pic>
          <p:nvPicPr>
            <p:cNvPr id="243" name="08_echocast_56.jpg" descr="08_echocast_56.jpg"/>
            <p:cNvPicPr>
              <a:picLocks noChangeAspect="1"/>
            </p:cNvPicPr>
            <p:nvPr/>
          </p:nvPicPr>
          <p:blipFill>
            <a:blip r:embed="rId11">
              <a:extLst/>
            </a:blip>
            <a:stretch>
              <a:fillRect/>
            </a:stretch>
          </p:blipFill>
          <p:spPr>
            <a:xfrm>
              <a:off x="16246313" y="3460908"/>
              <a:ext cx="6109059" cy="4025434"/>
            </a:xfrm>
            <a:prstGeom prst="rect">
              <a:avLst/>
            </a:prstGeom>
            <a:ln w="12700" cap="flat">
              <a:noFill/>
              <a:miter lim="400000"/>
            </a:ln>
            <a:effectLst/>
          </p:spPr>
        </p:pic>
      </p:grpSp>
      <p:sp>
        <p:nvSpPr>
          <p:cNvPr id="245"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49" name="Timeline cont."/>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Timeline cont.</a:t>
            </a:r>
          </a:p>
        </p:txBody>
      </p:sp>
      <p:sp>
        <p:nvSpPr>
          <p:cNvPr id="250"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253" name="Group"/>
          <p:cNvGrpSpPr/>
          <p:nvPr/>
        </p:nvGrpSpPr>
        <p:grpSpPr>
          <a:xfrm>
            <a:off x="439021" y="11915005"/>
            <a:ext cx="7249958" cy="1459167"/>
            <a:chOff x="0" y="0"/>
            <a:chExt cx="7249957" cy="1459165"/>
          </a:xfrm>
        </p:grpSpPr>
        <p:pic>
          <p:nvPicPr>
            <p:cNvPr id="251"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252"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254"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255" name="Text"/>
          <p:cNvSpPr txBox="1"/>
          <p:nvPr/>
        </p:nvSpPr>
        <p:spPr>
          <a:xfrm>
            <a:off x="582492" y="95728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 </a:t>
            </a:r>
          </a:p>
        </p:txBody>
      </p:sp>
      <p:grpSp>
        <p:nvGrpSpPr>
          <p:cNvPr id="262" name="Group"/>
          <p:cNvGrpSpPr/>
          <p:nvPr/>
        </p:nvGrpSpPr>
        <p:grpSpPr>
          <a:xfrm>
            <a:off x="612719" y="2846193"/>
            <a:ext cx="23158563" cy="6614134"/>
            <a:chOff x="0" y="0"/>
            <a:chExt cx="23158562" cy="6614133"/>
          </a:xfrm>
        </p:grpSpPr>
        <p:pic>
          <p:nvPicPr>
            <p:cNvPr id="256" name="IMG_3460.PNG" descr="IMG_3460.PNG"/>
            <p:cNvPicPr>
              <a:picLocks noChangeAspect="1"/>
            </p:cNvPicPr>
            <p:nvPr/>
          </p:nvPicPr>
          <p:blipFill>
            <a:blip r:embed="rId7">
              <a:extLst/>
            </a:blip>
            <a:stretch>
              <a:fillRect/>
            </a:stretch>
          </p:blipFill>
          <p:spPr>
            <a:xfrm>
              <a:off x="0" y="11756"/>
              <a:ext cx="3713838" cy="6602378"/>
            </a:xfrm>
            <a:prstGeom prst="rect">
              <a:avLst/>
            </a:prstGeom>
            <a:ln w="12700" cap="flat">
              <a:noFill/>
              <a:miter lim="400000"/>
            </a:ln>
            <a:effectLst/>
          </p:spPr>
        </p:pic>
        <p:pic>
          <p:nvPicPr>
            <p:cNvPr id="257" name="IMG_3461.PNG" descr="IMG_3461.PNG"/>
            <p:cNvPicPr>
              <a:picLocks noChangeAspect="1"/>
            </p:cNvPicPr>
            <p:nvPr/>
          </p:nvPicPr>
          <p:blipFill>
            <a:blip r:embed="rId8">
              <a:extLst/>
            </a:blip>
            <a:stretch>
              <a:fillRect/>
            </a:stretch>
          </p:blipFill>
          <p:spPr>
            <a:xfrm>
              <a:off x="3888944" y="11756"/>
              <a:ext cx="3713839" cy="6602378"/>
            </a:xfrm>
            <a:prstGeom prst="rect">
              <a:avLst/>
            </a:prstGeom>
            <a:ln w="12700" cap="flat">
              <a:noFill/>
              <a:miter lim="400000"/>
            </a:ln>
            <a:effectLst/>
          </p:spPr>
        </p:pic>
        <p:pic>
          <p:nvPicPr>
            <p:cNvPr id="258" name="IMG_3463.PNG" descr="IMG_3463.PNG"/>
            <p:cNvPicPr>
              <a:picLocks noChangeAspect="1"/>
            </p:cNvPicPr>
            <p:nvPr/>
          </p:nvPicPr>
          <p:blipFill>
            <a:blip r:embed="rId9">
              <a:extLst/>
            </a:blip>
            <a:stretch>
              <a:fillRect/>
            </a:stretch>
          </p:blipFill>
          <p:spPr>
            <a:xfrm>
              <a:off x="7777889" y="11756"/>
              <a:ext cx="3713838" cy="6602378"/>
            </a:xfrm>
            <a:prstGeom prst="rect">
              <a:avLst/>
            </a:prstGeom>
            <a:ln w="12700" cap="flat">
              <a:noFill/>
              <a:miter lim="400000"/>
            </a:ln>
            <a:effectLst/>
          </p:spPr>
        </p:pic>
        <p:pic>
          <p:nvPicPr>
            <p:cNvPr id="259" name="IMG_3464.PNG" descr="IMG_3464.PNG"/>
            <p:cNvPicPr>
              <a:picLocks noChangeAspect="1"/>
            </p:cNvPicPr>
            <p:nvPr/>
          </p:nvPicPr>
          <p:blipFill>
            <a:blip r:embed="rId10">
              <a:extLst/>
            </a:blip>
            <a:stretch>
              <a:fillRect/>
            </a:stretch>
          </p:blipFill>
          <p:spPr>
            <a:xfrm>
              <a:off x="11666833" y="11756"/>
              <a:ext cx="3713838" cy="6602378"/>
            </a:xfrm>
            <a:prstGeom prst="rect">
              <a:avLst/>
            </a:prstGeom>
            <a:ln w="12700" cap="flat">
              <a:noFill/>
              <a:miter lim="400000"/>
            </a:ln>
            <a:effectLst/>
          </p:spPr>
        </p:pic>
        <p:pic>
          <p:nvPicPr>
            <p:cNvPr id="260" name="IMG_3469.PNG" descr="IMG_3469.PNG"/>
            <p:cNvPicPr>
              <a:picLocks noChangeAspect="1"/>
            </p:cNvPicPr>
            <p:nvPr/>
          </p:nvPicPr>
          <p:blipFill>
            <a:blip r:embed="rId11">
              <a:extLst/>
            </a:blip>
            <a:stretch>
              <a:fillRect/>
            </a:stretch>
          </p:blipFill>
          <p:spPr>
            <a:xfrm>
              <a:off x="15555779" y="11756"/>
              <a:ext cx="3713838" cy="6602378"/>
            </a:xfrm>
            <a:prstGeom prst="rect">
              <a:avLst/>
            </a:prstGeom>
            <a:ln w="12700" cap="flat">
              <a:noFill/>
              <a:miter lim="400000"/>
            </a:ln>
            <a:effectLst/>
          </p:spPr>
        </p:pic>
        <p:pic>
          <p:nvPicPr>
            <p:cNvPr id="261" name="IMG_3468.PNG" descr="IMG_3468.PNG"/>
            <p:cNvPicPr>
              <a:picLocks noChangeAspect="1"/>
            </p:cNvPicPr>
            <p:nvPr/>
          </p:nvPicPr>
          <p:blipFill>
            <a:blip r:embed="rId12">
              <a:extLst/>
            </a:blip>
            <a:stretch>
              <a:fillRect/>
            </a:stretch>
          </p:blipFill>
          <p:spPr>
            <a:xfrm>
              <a:off x="19444724" y="0"/>
              <a:ext cx="3713839" cy="6602378"/>
            </a:xfrm>
            <a:prstGeom prst="rect">
              <a:avLst/>
            </a:prstGeom>
            <a:ln w="12700" cap="flat">
              <a:noFill/>
              <a:miter lim="400000"/>
            </a:ln>
            <a:effectLst/>
          </p:spPr>
        </p:pic>
      </p:grpSp>
      <p:sp>
        <p:nvSpPr>
          <p:cNvPr id="263" name="https://www.youtube.com/watch?v=lDoXKH9RqZg"/>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13" invalidUrl="" action="" tgtFrame="" tooltip="" history="1" highlightClick="0" endSnd="0"/>
              </a:defRPr>
            </a:lvl1pPr>
          </a:lstStyle>
          <a:p>
            <a:pPr>
              <a:defRPr u="none"/>
            </a:pPr>
            <a:r>
              <a:rPr u="sng">
                <a:hlinkClick r:id="rId13" invalidUrl="" action="" tgtFrame="" tooltip="" history="1" highlightClick="0" endSnd="0"/>
              </a:rPr>
              <a:t>https://www.youtube.com/watch?v=lDoXKH9RqZg</a:t>
            </a:r>
          </a:p>
        </p:txBody>
      </p:sp>
      <p:sp>
        <p:nvSpPr>
          <p:cNvPr id="264"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68" name="Timeline cont."/>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Timeline cont.</a:t>
            </a:r>
          </a:p>
        </p:txBody>
      </p:sp>
      <p:sp>
        <p:nvSpPr>
          <p:cNvPr id="269"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272" name="Group"/>
          <p:cNvGrpSpPr/>
          <p:nvPr/>
        </p:nvGrpSpPr>
        <p:grpSpPr>
          <a:xfrm>
            <a:off x="439021" y="11915005"/>
            <a:ext cx="7249958" cy="1459167"/>
            <a:chOff x="0" y="0"/>
            <a:chExt cx="7249957" cy="1459165"/>
          </a:xfrm>
        </p:grpSpPr>
        <p:pic>
          <p:nvPicPr>
            <p:cNvPr id="270"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271"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273"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grpSp>
        <p:nvGrpSpPr>
          <p:cNvPr id="277" name="Group"/>
          <p:cNvGrpSpPr/>
          <p:nvPr/>
        </p:nvGrpSpPr>
        <p:grpSpPr>
          <a:xfrm>
            <a:off x="1053128" y="3293649"/>
            <a:ext cx="6021744" cy="803597"/>
            <a:chOff x="0" y="0"/>
            <a:chExt cx="6021743" cy="803595"/>
          </a:xfrm>
        </p:grpSpPr>
        <p:pic>
          <p:nvPicPr>
            <p:cNvPr id="274" name="Jtv-Logo-white.png" descr="Jtv-Logo-white.png"/>
            <p:cNvPicPr>
              <a:picLocks noChangeAspect="1"/>
            </p:cNvPicPr>
            <p:nvPr/>
          </p:nvPicPr>
          <p:blipFill>
            <a:blip r:embed="rId6">
              <a:extLst/>
            </a:blip>
            <a:stretch>
              <a:fillRect/>
            </a:stretch>
          </p:blipFill>
          <p:spPr>
            <a:xfrm>
              <a:off x="0" y="73918"/>
              <a:ext cx="2569149" cy="696882"/>
            </a:xfrm>
            <a:prstGeom prst="rect">
              <a:avLst/>
            </a:prstGeom>
            <a:ln w="12700" cap="flat">
              <a:noFill/>
              <a:miter lim="400000"/>
            </a:ln>
            <a:effectLst/>
          </p:spPr>
        </p:pic>
        <p:sp>
          <p:nvSpPr>
            <p:cNvPr id="275" name="Arrow"/>
            <p:cNvSpPr/>
            <p:nvPr/>
          </p:nvSpPr>
          <p:spPr>
            <a:xfrm>
              <a:off x="2813424" y="195172"/>
              <a:ext cx="468519" cy="468519"/>
            </a:xfrm>
            <a:prstGeom prst="rightArrow">
              <a:avLst>
                <a:gd name="adj1" fmla="val 32000"/>
                <a:gd name="adj2" fmla="val 64000"/>
              </a:avLst>
            </a:prstGeom>
            <a:solidFill>
              <a:srgbClr val="FFFFFF"/>
            </a:solidFill>
            <a:ln w="12700" cap="flat">
              <a:noFill/>
              <a:miter lim="400000"/>
            </a:ln>
            <a:effectLst/>
          </p:spPr>
          <p:txBody>
            <a:bodyPr wrap="square" lIns="50800" tIns="50800" rIns="50800" bIns="50800" numCol="1" anchor="ctr">
              <a:noAutofit/>
            </a:bodyPr>
            <a:lstStyle/>
            <a:p>
              <a:pPr>
                <a:defRPr b="0" sz="3200">
                  <a:latin typeface="+mn-lt"/>
                  <a:ea typeface="+mn-ea"/>
                  <a:cs typeface="+mn-cs"/>
                  <a:sym typeface="Helvetica Neue Medium"/>
                </a:defRPr>
              </a:pPr>
            </a:p>
          </p:txBody>
        </p:sp>
        <p:pic>
          <p:nvPicPr>
            <p:cNvPr id="276" name="Twitch_White_RGB.png" descr="Twitch_White_RGB.png"/>
            <p:cNvPicPr>
              <a:picLocks noChangeAspect="1"/>
            </p:cNvPicPr>
            <p:nvPr/>
          </p:nvPicPr>
          <p:blipFill>
            <a:blip r:embed="rId7">
              <a:extLst/>
            </a:blip>
            <a:stretch>
              <a:fillRect/>
            </a:stretch>
          </p:blipFill>
          <p:spPr>
            <a:xfrm>
              <a:off x="3610955" y="0"/>
              <a:ext cx="2410789" cy="803596"/>
            </a:xfrm>
            <a:prstGeom prst="rect">
              <a:avLst/>
            </a:prstGeom>
            <a:ln w="12700" cap="flat">
              <a:noFill/>
              <a:miter lim="400000"/>
            </a:ln>
            <a:effectLst/>
          </p:spPr>
        </p:pic>
      </p:grpSp>
      <p:sp>
        <p:nvSpPr>
          <p:cNvPr id="278" name="Line"/>
          <p:cNvSpPr/>
          <p:nvPr/>
        </p:nvSpPr>
        <p:spPr>
          <a:xfrm>
            <a:off x="1270000" y="6381281"/>
            <a:ext cx="21590000" cy="1"/>
          </a:xfrm>
          <a:prstGeom prst="line">
            <a:avLst/>
          </a:prstGeom>
          <a:ln w="635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79" name="06/2011"/>
          <p:cNvSpPr txBox="1"/>
          <p:nvPr/>
        </p:nvSpPr>
        <p:spPr>
          <a:xfrm>
            <a:off x="2511665" y="5407648"/>
            <a:ext cx="3258527" cy="7835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4500"/>
            </a:lvl1pPr>
          </a:lstStyle>
          <a:p>
            <a:pPr/>
            <a:r>
              <a:t>06/2011</a:t>
            </a:r>
          </a:p>
        </p:txBody>
      </p:sp>
      <p:pic>
        <p:nvPicPr>
          <p:cNvPr id="280" name="twitch_plays_pokemon_feature1.0.0.jpg" descr="twitch_plays_pokemon_feature1.0.0.jpg"/>
          <p:cNvPicPr>
            <a:picLocks noChangeAspect="1"/>
          </p:cNvPicPr>
          <p:nvPr/>
        </p:nvPicPr>
        <p:blipFill>
          <a:blip r:embed="rId8">
            <a:extLst/>
          </a:blip>
          <a:stretch>
            <a:fillRect/>
          </a:stretch>
        </p:blipFill>
        <p:spPr>
          <a:xfrm>
            <a:off x="9482480" y="2020873"/>
            <a:ext cx="4911040" cy="3272950"/>
          </a:xfrm>
          <a:prstGeom prst="rect">
            <a:avLst/>
          </a:prstGeom>
          <a:ln w="12700">
            <a:miter lim="400000"/>
          </a:ln>
        </p:spPr>
      </p:pic>
      <p:sp>
        <p:nvSpPr>
          <p:cNvPr id="281" name="02/2014"/>
          <p:cNvSpPr txBox="1"/>
          <p:nvPr/>
        </p:nvSpPr>
        <p:spPr>
          <a:xfrm>
            <a:off x="10804765" y="5407648"/>
            <a:ext cx="2266470" cy="7835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4500"/>
            </a:lvl1pPr>
          </a:lstStyle>
          <a:p>
            <a:pPr/>
            <a:r>
              <a:t>02/2014</a:t>
            </a:r>
          </a:p>
        </p:txBody>
      </p:sp>
      <p:grpSp>
        <p:nvGrpSpPr>
          <p:cNvPr id="284" name="1_GHGpR3dJh78g6P-E385vWw.jpeg"/>
          <p:cNvGrpSpPr/>
          <p:nvPr/>
        </p:nvGrpSpPr>
        <p:grpSpPr>
          <a:xfrm>
            <a:off x="16608986" y="1968927"/>
            <a:ext cx="6321882" cy="3503841"/>
            <a:chOff x="0" y="0"/>
            <a:chExt cx="6321881" cy="3503840"/>
          </a:xfrm>
        </p:grpSpPr>
        <p:pic>
          <p:nvPicPr>
            <p:cNvPr id="283" name="1_GHGpR3dJh78g6P-E385vWw.jpeg" descr="1_GHGpR3dJh78g6P-E385vWw.jpeg"/>
            <p:cNvPicPr>
              <a:picLocks noChangeAspect="1"/>
            </p:cNvPicPr>
            <p:nvPr/>
          </p:nvPicPr>
          <p:blipFill>
            <a:blip r:embed="rId9">
              <a:extLst/>
            </a:blip>
            <a:stretch>
              <a:fillRect/>
            </a:stretch>
          </p:blipFill>
          <p:spPr>
            <a:xfrm>
              <a:off x="215900" y="139700"/>
              <a:ext cx="5890082" cy="2945041"/>
            </a:xfrm>
            <a:prstGeom prst="rect">
              <a:avLst/>
            </a:prstGeom>
            <a:ln>
              <a:noFill/>
            </a:ln>
            <a:effectLst/>
          </p:spPr>
        </p:pic>
        <p:pic>
          <p:nvPicPr>
            <p:cNvPr id="282" name="1_GHGpR3dJh78g6P-E385vWw.jpeg" descr="1_GHGpR3dJh78g6P-E385vWw.jpeg"/>
            <p:cNvPicPr>
              <a:picLocks noChangeAspect="0"/>
            </p:cNvPicPr>
            <p:nvPr/>
          </p:nvPicPr>
          <p:blipFill>
            <a:blip r:embed="rId10">
              <a:extLst/>
            </a:blip>
            <a:stretch>
              <a:fillRect/>
            </a:stretch>
          </p:blipFill>
          <p:spPr>
            <a:xfrm>
              <a:off x="0" y="0"/>
              <a:ext cx="6321882" cy="3503841"/>
            </a:xfrm>
            <a:prstGeom prst="rect">
              <a:avLst/>
            </a:prstGeom>
            <a:effectLst/>
          </p:spPr>
        </p:pic>
      </p:grpSp>
      <p:sp>
        <p:nvSpPr>
          <p:cNvPr id="285" name="2017"/>
          <p:cNvSpPr txBox="1"/>
          <p:nvPr/>
        </p:nvSpPr>
        <p:spPr>
          <a:xfrm>
            <a:off x="18843865" y="5407648"/>
            <a:ext cx="2090202" cy="7835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4500"/>
            </a:lvl1pPr>
          </a:lstStyle>
          <a:p>
            <a:pPr/>
            <a:r>
              <a:t>2017</a:t>
            </a:r>
          </a:p>
        </p:txBody>
      </p:sp>
      <p:sp>
        <p:nvSpPr>
          <p:cNvPr id="286" name="Line"/>
          <p:cNvSpPr/>
          <p:nvPr/>
        </p:nvSpPr>
        <p:spPr>
          <a:xfrm>
            <a:off x="1270000" y="10953281"/>
            <a:ext cx="21590000" cy="1"/>
          </a:xfrm>
          <a:prstGeom prst="line">
            <a:avLst/>
          </a:prstGeom>
          <a:ln w="63500">
            <a:solidFill>
              <a:srgbClr val="FFFFFF"/>
            </a:solidFill>
            <a:miter lim="400000"/>
          </a:ln>
        </p:spPr>
        <p:txBody>
          <a:bodyPr lIns="50800" tIns="50800" rIns="50800" bIns="50800" anchor="ctr"/>
          <a:lstStyle/>
          <a:p>
            <a:pPr>
              <a:defRPr b="0" sz="3200">
                <a:latin typeface="+mn-lt"/>
                <a:ea typeface="+mn-ea"/>
                <a:cs typeface="+mn-cs"/>
                <a:sym typeface="Helvetica Neue Medium"/>
              </a:defRPr>
            </a:pPr>
          </a:p>
        </p:txBody>
      </p:sp>
      <p:sp>
        <p:nvSpPr>
          <p:cNvPr id="287" name="05/2019"/>
          <p:cNvSpPr txBox="1"/>
          <p:nvPr/>
        </p:nvSpPr>
        <p:spPr>
          <a:xfrm>
            <a:off x="6448665" y="9979648"/>
            <a:ext cx="2413064" cy="7835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4500"/>
            </a:lvl1pPr>
          </a:lstStyle>
          <a:p>
            <a:pPr/>
            <a:r>
              <a:t>05/2019</a:t>
            </a:r>
          </a:p>
        </p:txBody>
      </p:sp>
      <p:sp>
        <p:nvSpPr>
          <p:cNvPr id="288" name="09/2019"/>
          <p:cNvSpPr txBox="1"/>
          <p:nvPr/>
        </p:nvSpPr>
        <p:spPr>
          <a:xfrm>
            <a:off x="18399166" y="9979648"/>
            <a:ext cx="2534901" cy="7835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4500"/>
            </a:lvl1pPr>
          </a:lstStyle>
          <a:p>
            <a:pPr/>
            <a:r>
              <a:t>09/2019</a:t>
            </a:r>
          </a:p>
        </p:txBody>
      </p:sp>
      <p:pic>
        <p:nvPicPr>
          <p:cNvPr id="289" name="D5hbVYYW0AE2cNz.jpg" descr="D5hbVYYW0AE2cNz.jpg"/>
          <p:cNvPicPr>
            <a:picLocks noChangeAspect="1"/>
          </p:cNvPicPr>
          <p:nvPr/>
        </p:nvPicPr>
        <p:blipFill>
          <a:blip r:embed="rId11">
            <a:extLst/>
          </a:blip>
          <a:stretch>
            <a:fillRect/>
          </a:stretch>
        </p:blipFill>
        <p:spPr>
          <a:xfrm>
            <a:off x="5522572" y="6718774"/>
            <a:ext cx="4432401" cy="2954934"/>
          </a:xfrm>
          <a:prstGeom prst="rect">
            <a:avLst/>
          </a:prstGeom>
          <a:ln w="12700">
            <a:miter lim="400000"/>
          </a:ln>
        </p:spPr>
      </p:pic>
      <p:pic>
        <p:nvPicPr>
          <p:cNvPr id="290" name="logo_bl3.png" descr="logo_bl3.png"/>
          <p:cNvPicPr>
            <a:picLocks noChangeAspect="1"/>
          </p:cNvPicPr>
          <p:nvPr/>
        </p:nvPicPr>
        <p:blipFill>
          <a:blip r:embed="rId12">
            <a:extLst/>
          </a:blip>
          <a:stretch>
            <a:fillRect/>
          </a:stretch>
        </p:blipFill>
        <p:spPr>
          <a:xfrm>
            <a:off x="16912426" y="7525718"/>
            <a:ext cx="5715001" cy="1638301"/>
          </a:xfrm>
          <a:prstGeom prst="rect">
            <a:avLst/>
          </a:prstGeom>
          <a:ln w="12700">
            <a:miter lim="400000"/>
          </a:ln>
        </p:spPr>
      </p:pic>
      <p:sp>
        <p:nvSpPr>
          <p:cNvPr id="291"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95" name="Twitch Plays Pokemon"/>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Twitch Plays Pokemon</a:t>
            </a:r>
          </a:p>
        </p:txBody>
      </p:sp>
      <p:sp>
        <p:nvSpPr>
          <p:cNvPr id="296"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299" name="Group"/>
          <p:cNvGrpSpPr/>
          <p:nvPr/>
        </p:nvGrpSpPr>
        <p:grpSpPr>
          <a:xfrm>
            <a:off x="439021" y="11915005"/>
            <a:ext cx="7249958" cy="1459167"/>
            <a:chOff x="0" y="0"/>
            <a:chExt cx="7249957" cy="1459165"/>
          </a:xfrm>
        </p:grpSpPr>
        <p:pic>
          <p:nvPicPr>
            <p:cNvPr id="297"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298"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300"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pic>
        <p:nvPicPr>
          <p:cNvPr id="301" name="twitch_plays_pokemon_feature1.0.0.jpg" descr="twitch_plays_pokemon_feature1.0.0.jpg"/>
          <p:cNvPicPr>
            <a:picLocks noChangeAspect="1"/>
          </p:cNvPicPr>
          <p:nvPr/>
        </p:nvPicPr>
        <p:blipFill>
          <a:blip r:embed="rId6">
            <a:extLst/>
          </a:blip>
          <a:stretch>
            <a:fillRect/>
          </a:stretch>
        </p:blipFill>
        <p:spPr>
          <a:xfrm>
            <a:off x="6183683" y="2596945"/>
            <a:ext cx="12016634" cy="8008454"/>
          </a:xfrm>
          <a:prstGeom prst="rect">
            <a:avLst/>
          </a:prstGeom>
          <a:ln w="12700">
            <a:miter lim="400000"/>
          </a:ln>
        </p:spPr>
      </p:pic>
      <p:sp>
        <p:nvSpPr>
          <p:cNvPr id="302"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06" name="Twitch Plays Pokemon"/>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Twitch Plays Pokemon</a:t>
            </a:r>
          </a:p>
        </p:txBody>
      </p:sp>
      <p:sp>
        <p:nvSpPr>
          <p:cNvPr id="307"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310" name="Group"/>
          <p:cNvGrpSpPr/>
          <p:nvPr/>
        </p:nvGrpSpPr>
        <p:grpSpPr>
          <a:xfrm>
            <a:off x="439021" y="11915005"/>
            <a:ext cx="7249958" cy="1459167"/>
            <a:chOff x="0" y="0"/>
            <a:chExt cx="7249957" cy="1459165"/>
          </a:xfrm>
        </p:grpSpPr>
        <p:pic>
          <p:nvPicPr>
            <p:cNvPr id="308"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309"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311"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312" name="https://www.youtube.com/watch?v=WPuQSkz8ZDA"/>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https://www.youtube.com/watch?v=WPuQSkz8ZDA</a:t>
            </a:r>
          </a:p>
        </p:txBody>
      </p:sp>
      <p:pic>
        <p:nvPicPr>
          <p:cNvPr id="313" name="maxresdefault.jpg" descr="maxresdefault.jpg"/>
          <p:cNvPicPr>
            <a:picLocks noChangeAspect="1"/>
          </p:cNvPicPr>
          <p:nvPr/>
        </p:nvPicPr>
        <p:blipFill>
          <a:blip r:embed="rId7">
            <a:extLst/>
          </a:blip>
          <a:stretch>
            <a:fillRect/>
          </a:stretch>
        </p:blipFill>
        <p:spPr>
          <a:xfrm>
            <a:off x="5293784" y="2237810"/>
            <a:ext cx="13796432" cy="7760493"/>
          </a:xfrm>
          <a:prstGeom prst="rect">
            <a:avLst/>
          </a:prstGeom>
          <a:ln w="12700">
            <a:miter lim="400000"/>
          </a:ln>
        </p:spPr>
      </p:pic>
      <p:sp>
        <p:nvSpPr>
          <p:cNvPr id="314" name="Arrow"/>
          <p:cNvSpPr/>
          <p:nvPr/>
        </p:nvSpPr>
        <p:spPr>
          <a:xfrm rot="10800000">
            <a:off x="19407075" y="5483056"/>
            <a:ext cx="1270001" cy="1270001"/>
          </a:xfrm>
          <a:prstGeom prst="rightArrow">
            <a:avLst>
              <a:gd name="adj1" fmla="val 32000"/>
              <a:gd name="adj2" fmla="val 64000"/>
            </a:avLst>
          </a:prstGeom>
          <a:solidFill>
            <a:srgbClr val="FFFFFF"/>
          </a:solidFill>
          <a:ln w="12700">
            <a:miter lim="400000"/>
          </a:ln>
        </p:spPr>
        <p:txBody>
          <a:bodyPr lIns="50800" tIns="50800" rIns="50800" bIns="50800" anchor="ctr"/>
          <a:lstStyle/>
          <a:p>
            <a:pPr>
              <a:defRPr b="0" sz="3200">
                <a:solidFill>
                  <a:srgbClr val="000000"/>
                </a:solidFill>
                <a:latin typeface="+mn-lt"/>
                <a:ea typeface="+mn-ea"/>
                <a:cs typeface="+mn-cs"/>
                <a:sym typeface="Helvetica Neue Medium"/>
              </a:defRPr>
            </a:pPr>
          </a:p>
        </p:txBody>
      </p:sp>
      <p:sp>
        <p:nvSpPr>
          <p:cNvPr id="315"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19" name="Twitch Plays Pokemon"/>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Twitch Plays Pokemon</a:t>
            </a:r>
          </a:p>
        </p:txBody>
      </p:sp>
      <p:sp>
        <p:nvSpPr>
          <p:cNvPr id="320"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323" name="Group"/>
          <p:cNvGrpSpPr/>
          <p:nvPr/>
        </p:nvGrpSpPr>
        <p:grpSpPr>
          <a:xfrm>
            <a:off x="439021" y="11915005"/>
            <a:ext cx="7249958" cy="1459167"/>
            <a:chOff x="0" y="0"/>
            <a:chExt cx="7249957" cy="1459165"/>
          </a:xfrm>
        </p:grpSpPr>
        <p:pic>
          <p:nvPicPr>
            <p:cNvPr id="321"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322"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324"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pic>
        <p:nvPicPr>
          <p:cNvPr id="325" name="NINTCHDBPICT000456717497.jpg" descr="NINTCHDBPICT000456717497.jpg"/>
          <p:cNvPicPr>
            <a:picLocks noChangeAspect="1"/>
          </p:cNvPicPr>
          <p:nvPr/>
        </p:nvPicPr>
        <p:blipFill>
          <a:blip r:embed="rId6">
            <a:extLst/>
          </a:blip>
          <a:srcRect l="28250" t="0" r="23257" b="0"/>
          <a:stretch>
            <a:fillRect/>
          </a:stretch>
        </p:blipFill>
        <p:spPr>
          <a:xfrm>
            <a:off x="4988552" y="2655995"/>
            <a:ext cx="4412987" cy="7000332"/>
          </a:xfrm>
          <a:prstGeom prst="rect">
            <a:avLst/>
          </a:prstGeom>
          <a:ln w="12700">
            <a:miter lim="400000"/>
          </a:ln>
        </p:spPr>
      </p:pic>
      <p:pic>
        <p:nvPicPr>
          <p:cNvPr id="326" name="maxresdefault (1).jpg" descr="maxresdefault (1).jpg"/>
          <p:cNvPicPr>
            <a:picLocks noChangeAspect="1"/>
          </p:cNvPicPr>
          <p:nvPr/>
        </p:nvPicPr>
        <p:blipFill>
          <a:blip r:embed="rId7">
            <a:extLst/>
          </a:blip>
          <a:stretch>
            <a:fillRect/>
          </a:stretch>
        </p:blipFill>
        <p:spPr>
          <a:xfrm>
            <a:off x="10448067" y="2655995"/>
            <a:ext cx="9333972" cy="7000479"/>
          </a:xfrm>
          <a:prstGeom prst="rect">
            <a:avLst/>
          </a:prstGeom>
          <a:ln w="12700">
            <a:miter lim="400000"/>
          </a:ln>
        </p:spPr>
      </p:pic>
      <p:sp>
        <p:nvSpPr>
          <p:cNvPr id="327"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31" name="The Streaming Revolution"/>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The Streaming Revolution</a:t>
            </a:r>
          </a:p>
        </p:txBody>
      </p:sp>
      <p:sp>
        <p:nvSpPr>
          <p:cNvPr id="332"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335" name="Group"/>
          <p:cNvGrpSpPr/>
          <p:nvPr/>
        </p:nvGrpSpPr>
        <p:grpSpPr>
          <a:xfrm>
            <a:off x="439021" y="11915005"/>
            <a:ext cx="7249958" cy="1459167"/>
            <a:chOff x="0" y="0"/>
            <a:chExt cx="7249957" cy="1459165"/>
          </a:xfrm>
        </p:grpSpPr>
        <p:pic>
          <p:nvPicPr>
            <p:cNvPr id="333"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334"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336"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337" name="https://blog.twitch.tv/en/2017/08/31/introducing-extensions-a-streaming-revolution-c31762addcd9/"/>
          <p:cNvSpPr txBox="1"/>
          <p:nvPr/>
        </p:nvSpPr>
        <p:spPr>
          <a:xfrm>
            <a:off x="582492" y="9572889"/>
            <a:ext cx="23115754" cy="165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https://blog.twitch.tv/en/2017/08/31/introducing-extensions-a-streaming-revolution-c31762addcd9/</a:t>
            </a:r>
          </a:p>
        </p:txBody>
      </p:sp>
      <p:grpSp>
        <p:nvGrpSpPr>
          <p:cNvPr id="340" name="Screen Shot 2019-10-03 at 5.04.47 pm.png"/>
          <p:cNvGrpSpPr/>
          <p:nvPr/>
        </p:nvGrpSpPr>
        <p:grpSpPr>
          <a:xfrm>
            <a:off x="378459" y="2324100"/>
            <a:ext cx="8559801" cy="5638800"/>
            <a:chOff x="0" y="0"/>
            <a:chExt cx="8559800" cy="5638800"/>
          </a:xfrm>
        </p:grpSpPr>
        <p:pic>
          <p:nvPicPr>
            <p:cNvPr id="339" name="Screen Shot 2019-10-03 at 5.04.47 pm.png" descr="Screen Shot 2019-10-03 at 5.04.47 pm.png"/>
            <p:cNvPicPr>
              <a:picLocks noChangeAspect="1"/>
            </p:cNvPicPr>
            <p:nvPr/>
          </p:nvPicPr>
          <p:blipFill>
            <a:blip r:embed="rId7">
              <a:extLst/>
            </a:blip>
            <a:stretch>
              <a:fillRect/>
            </a:stretch>
          </p:blipFill>
          <p:spPr>
            <a:xfrm>
              <a:off x="215900" y="139700"/>
              <a:ext cx="8128000" cy="5080000"/>
            </a:xfrm>
            <a:prstGeom prst="rect">
              <a:avLst/>
            </a:prstGeom>
            <a:ln>
              <a:noFill/>
            </a:ln>
            <a:effectLst/>
          </p:spPr>
        </p:pic>
        <p:pic>
          <p:nvPicPr>
            <p:cNvPr id="338" name="Screen Shot 2019-10-03 at 5.04.47 pm.png" descr="Screen Shot 2019-10-03 at 5.04.47 pm.png"/>
            <p:cNvPicPr>
              <a:picLocks noChangeAspect="0"/>
            </p:cNvPicPr>
            <p:nvPr/>
          </p:nvPicPr>
          <p:blipFill>
            <a:blip r:embed="rId8">
              <a:extLst/>
            </a:blip>
            <a:stretch>
              <a:fillRect/>
            </a:stretch>
          </p:blipFill>
          <p:spPr>
            <a:xfrm>
              <a:off x="0" y="0"/>
              <a:ext cx="8559800" cy="5638800"/>
            </a:xfrm>
            <a:prstGeom prst="rect">
              <a:avLst/>
            </a:prstGeom>
            <a:effectLst/>
          </p:spPr>
        </p:pic>
      </p:grpSp>
      <p:grpSp>
        <p:nvGrpSpPr>
          <p:cNvPr id="343" name="Screen Shot 2019-10-03 at 5.08.03 pm.png"/>
          <p:cNvGrpSpPr/>
          <p:nvPr/>
        </p:nvGrpSpPr>
        <p:grpSpPr>
          <a:xfrm>
            <a:off x="15500604" y="2324100"/>
            <a:ext cx="8559801" cy="5638800"/>
            <a:chOff x="0" y="0"/>
            <a:chExt cx="8559800" cy="5638800"/>
          </a:xfrm>
        </p:grpSpPr>
        <p:pic>
          <p:nvPicPr>
            <p:cNvPr id="342" name="Screen Shot 2019-10-03 at 5.08.03 pm.png" descr="Screen Shot 2019-10-03 at 5.08.03 pm.png"/>
            <p:cNvPicPr>
              <a:picLocks noChangeAspect="1"/>
            </p:cNvPicPr>
            <p:nvPr/>
          </p:nvPicPr>
          <p:blipFill>
            <a:blip r:embed="rId9">
              <a:extLst/>
            </a:blip>
            <a:stretch>
              <a:fillRect/>
            </a:stretch>
          </p:blipFill>
          <p:spPr>
            <a:xfrm>
              <a:off x="215900" y="139700"/>
              <a:ext cx="8128000" cy="5080000"/>
            </a:xfrm>
            <a:prstGeom prst="rect">
              <a:avLst/>
            </a:prstGeom>
            <a:ln>
              <a:noFill/>
            </a:ln>
            <a:effectLst/>
          </p:spPr>
        </p:pic>
        <p:pic>
          <p:nvPicPr>
            <p:cNvPr id="341" name="Screen Shot 2019-10-03 at 5.08.03 pm.png" descr="Screen Shot 2019-10-03 at 5.08.03 pm.png"/>
            <p:cNvPicPr>
              <a:picLocks noChangeAspect="0"/>
            </p:cNvPicPr>
            <p:nvPr/>
          </p:nvPicPr>
          <p:blipFill>
            <a:blip r:embed="rId8">
              <a:extLst/>
            </a:blip>
            <a:stretch>
              <a:fillRect/>
            </a:stretch>
          </p:blipFill>
          <p:spPr>
            <a:xfrm>
              <a:off x="0" y="0"/>
              <a:ext cx="8559800" cy="5638800"/>
            </a:xfrm>
            <a:prstGeom prst="rect">
              <a:avLst/>
            </a:prstGeom>
            <a:effectLst/>
          </p:spPr>
        </p:pic>
      </p:grpSp>
      <p:grpSp>
        <p:nvGrpSpPr>
          <p:cNvPr id="346" name="Screen Shot 2019-10-03 at 5.05.15 pm.png"/>
          <p:cNvGrpSpPr/>
          <p:nvPr/>
        </p:nvGrpSpPr>
        <p:grpSpPr>
          <a:xfrm>
            <a:off x="7895011" y="3707190"/>
            <a:ext cx="8559801" cy="5638801"/>
            <a:chOff x="0" y="0"/>
            <a:chExt cx="8559800" cy="5638800"/>
          </a:xfrm>
        </p:grpSpPr>
        <p:pic>
          <p:nvPicPr>
            <p:cNvPr id="345" name="Screen Shot 2019-10-03 at 5.05.15 pm.png" descr="Screen Shot 2019-10-03 at 5.05.15 pm.png"/>
            <p:cNvPicPr>
              <a:picLocks noChangeAspect="1"/>
            </p:cNvPicPr>
            <p:nvPr/>
          </p:nvPicPr>
          <p:blipFill>
            <a:blip r:embed="rId10">
              <a:extLst/>
            </a:blip>
            <a:stretch>
              <a:fillRect/>
            </a:stretch>
          </p:blipFill>
          <p:spPr>
            <a:xfrm>
              <a:off x="215900" y="139700"/>
              <a:ext cx="8128000" cy="5080000"/>
            </a:xfrm>
            <a:prstGeom prst="rect">
              <a:avLst/>
            </a:prstGeom>
            <a:ln>
              <a:noFill/>
            </a:ln>
            <a:effectLst/>
          </p:spPr>
        </p:pic>
        <p:pic>
          <p:nvPicPr>
            <p:cNvPr id="344" name="Screen Shot 2019-10-03 at 5.05.15 pm.png" descr="Screen Shot 2019-10-03 at 5.05.15 pm.png"/>
            <p:cNvPicPr>
              <a:picLocks noChangeAspect="0"/>
            </p:cNvPicPr>
            <p:nvPr/>
          </p:nvPicPr>
          <p:blipFill>
            <a:blip r:embed="rId8">
              <a:extLst/>
            </a:blip>
            <a:stretch>
              <a:fillRect/>
            </a:stretch>
          </p:blipFill>
          <p:spPr>
            <a:xfrm>
              <a:off x="0" y="0"/>
              <a:ext cx="8559800" cy="5638800"/>
            </a:xfrm>
            <a:prstGeom prst="rect">
              <a:avLst/>
            </a:prstGeom>
            <a:effectLst/>
          </p:spPr>
        </p:pic>
      </p:grpSp>
      <p:sp>
        <p:nvSpPr>
          <p:cNvPr id="347"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51" name="The Streaming Revolution"/>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The Streaming Revolution</a:t>
            </a:r>
          </a:p>
        </p:txBody>
      </p:sp>
      <p:sp>
        <p:nvSpPr>
          <p:cNvPr id="352"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355" name="Group"/>
          <p:cNvGrpSpPr/>
          <p:nvPr/>
        </p:nvGrpSpPr>
        <p:grpSpPr>
          <a:xfrm>
            <a:off x="439021" y="11915005"/>
            <a:ext cx="7249958" cy="1459167"/>
            <a:chOff x="0" y="0"/>
            <a:chExt cx="7249957" cy="1459165"/>
          </a:xfrm>
        </p:grpSpPr>
        <p:pic>
          <p:nvPicPr>
            <p:cNvPr id="353"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354"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356"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pic>
        <p:nvPicPr>
          <p:cNvPr id="357" name="1_wjsnAlFBl1FjpoK7h6HIgQ-white.png" descr="1_wjsnAlFBl1FjpoK7h6HIgQ-white.png"/>
          <p:cNvPicPr>
            <a:picLocks noChangeAspect="1"/>
          </p:cNvPicPr>
          <p:nvPr/>
        </p:nvPicPr>
        <p:blipFill>
          <a:blip r:embed="rId6">
            <a:extLst/>
          </a:blip>
          <a:stretch>
            <a:fillRect/>
          </a:stretch>
        </p:blipFill>
        <p:spPr>
          <a:xfrm>
            <a:off x="8035369" y="5420229"/>
            <a:ext cx="8313262" cy="2142825"/>
          </a:xfrm>
          <a:prstGeom prst="rect">
            <a:avLst/>
          </a:prstGeom>
          <a:ln w="12700">
            <a:miter lim="400000"/>
          </a:ln>
        </p:spPr>
      </p:pic>
      <p:pic>
        <p:nvPicPr>
          <p:cNvPr id="358" name="Blizzard_Entertainment_Logo.png" descr="Blizzard_Entertainment_Logo.png"/>
          <p:cNvPicPr>
            <a:picLocks noChangeAspect="1"/>
          </p:cNvPicPr>
          <p:nvPr/>
        </p:nvPicPr>
        <p:blipFill>
          <a:blip r:embed="rId7">
            <a:extLst/>
          </a:blip>
          <a:stretch>
            <a:fillRect/>
          </a:stretch>
        </p:blipFill>
        <p:spPr>
          <a:xfrm>
            <a:off x="2388376" y="2783129"/>
            <a:ext cx="4621248" cy="2432579"/>
          </a:xfrm>
          <a:prstGeom prst="rect">
            <a:avLst/>
          </a:prstGeom>
          <a:ln w="12700">
            <a:miter lim="400000"/>
          </a:ln>
        </p:spPr>
      </p:pic>
      <p:pic>
        <p:nvPicPr>
          <p:cNvPr id="359" name="RiotGamesLogo-white.png" descr="RiotGamesLogo-white.png"/>
          <p:cNvPicPr>
            <a:picLocks noChangeAspect="1"/>
          </p:cNvPicPr>
          <p:nvPr/>
        </p:nvPicPr>
        <p:blipFill>
          <a:blip r:embed="rId8">
            <a:extLst/>
          </a:blip>
          <a:stretch>
            <a:fillRect/>
          </a:stretch>
        </p:blipFill>
        <p:spPr>
          <a:xfrm>
            <a:off x="16349507" y="3170148"/>
            <a:ext cx="5211734" cy="1658541"/>
          </a:xfrm>
          <a:prstGeom prst="rect">
            <a:avLst/>
          </a:prstGeom>
          <a:ln w="12700">
            <a:miter lim="400000"/>
          </a:ln>
        </p:spPr>
      </p:pic>
      <p:pic>
        <p:nvPicPr>
          <p:cNvPr id="360" name="pubg_PNG33.png" descr="pubg_PNG33.png"/>
          <p:cNvPicPr>
            <a:picLocks noChangeAspect="1"/>
          </p:cNvPicPr>
          <p:nvPr/>
        </p:nvPicPr>
        <p:blipFill>
          <a:blip r:embed="rId9">
            <a:extLst/>
          </a:blip>
          <a:stretch>
            <a:fillRect/>
          </a:stretch>
        </p:blipFill>
        <p:spPr>
          <a:xfrm>
            <a:off x="15440655" y="7963522"/>
            <a:ext cx="7029439" cy="2193185"/>
          </a:xfrm>
          <a:prstGeom prst="rect">
            <a:avLst/>
          </a:prstGeom>
          <a:ln w="12700">
            <a:miter lim="400000"/>
          </a:ln>
        </p:spPr>
      </p:pic>
      <p:pic>
        <p:nvPicPr>
          <p:cNvPr id="361" name="Bungie_Logo_4C_light.png" descr="Bungie_Logo_4C_light.png"/>
          <p:cNvPicPr>
            <a:picLocks noChangeAspect="1"/>
          </p:cNvPicPr>
          <p:nvPr/>
        </p:nvPicPr>
        <p:blipFill>
          <a:blip r:embed="rId10">
            <a:extLst/>
          </a:blip>
          <a:stretch>
            <a:fillRect/>
          </a:stretch>
        </p:blipFill>
        <p:spPr>
          <a:xfrm>
            <a:off x="2069224" y="7813823"/>
            <a:ext cx="5808192" cy="1701801"/>
          </a:xfrm>
          <a:prstGeom prst="rect">
            <a:avLst/>
          </a:prstGeom>
          <a:ln w="12700">
            <a:miter lim="400000"/>
          </a:ln>
        </p:spPr>
      </p:pic>
      <p:sp>
        <p:nvSpPr>
          <p:cNvPr id="362" name="https://twitchdevjam.devpost.com/details/resources"/>
          <p:cNvSpPr txBox="1"/>
          <p:nvPr/>
        </p:nvSpPr>
        <p:spPr>
          <a:xfrm>
            <a:off x="582492" y="10347589"/>
            <a:ext cx="23115754"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11" invalidUrl="" action="" tgtFrame="" tooltip="" history="1" highlightClick="0" endSnd="0"/>
              </a:defRPr>
            </a:lvl1pPr>
          </a:lstStyle>
          <a:p>
            <a:pPr>
              <a:defRPr u="none"/>
            </a:pPr>
            <a:r>
              <a:rPr u="sng">
                <a:hlinkClick r:id="rId11" invalidUrl="" action="" tgtFrame="" tooltip="" history="1" highlightClick="0" endSnd="0"/>
              </a:rPr>
              <a:t>https://twitchdevjam.devpost.com/details/resources</a:t>
            </a:r>
          </a:p>
        </p:txBody>
      </p:sp>
      <p:sp>
        <p:nvSpPr>
          <p:cNvPr id="363"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67" name="The Streaming Revolution"/>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The Streaming Revolution</a:t>
            </a:r>
          </a:p>
        </p:txBody>
      </p:sp>
      <p:sp>
        <p:nvSpPr>
          <p:cNvPr id="368"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371" name="Group"/>
          <p:cNvGrpSpPr/>
          <p:nvPr/>
        </p:nvGrpSpPr>
        <p:grpSpPr>
          <a:xfrm>
            <a:off x="439021" y="11915005"/>
            <a:ext cx="7249958" cy="1459167"/>
            <a:chOff x="0" y="0"/>
            <a:chExt cx="7249957" cy="1459165"/>
          </a:xfrm>
        </p:grpSpPr>
        <p:pic>
          <p:nvPicPr>
            <p:cNvPr id="369"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370"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372"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grpSp>
        <p:nvGrpSpPr>
          <p:cNvPr id="375" name="913LOf4vO3L.png"/>
          <p:cNvGrpSpPr/>
          <p:nvPr/>
        </p:nvGrpSpPr>
        <p:grpSpPr>
          <a:xfrm>
            <a:off x="5744780" y="2782530"/>
            <a:ext cx="12894440" cy="7569035"/>
            <a:chOff x="0" y="0"/>
            <a:chExt cx="12894438" cy="7569034"/>
          </a:xfrm>
        </p:grpSpPr>
        <p:pic>
          <p:nvPicPr>
            <p:cNvPr id="374" name="913LOf4vO3L.png" descr="913LOf4vO3L.png"/>
            <p:cNvPicPr>
              <a:picLocks noChangeAspect="1"/>
            </p:cNvPicPr>
            <p:nvPr/>
          </p:nvPicPr>
          <p:blipFill>
            <a:blip r:embed="rId6">
              <a:extLst/>
            </a:blip>
            <a:stretch>
              <a:fillRect/>
            </a:stretch>
          </p:blipFill>
          <p:spPr>
            <a:xfrm>
              <a:off x="215900" y="139700"/>
              <a:ext cx="12462639" cy="7010235"/>
            </a:xfrm>
            <a:prstGeom prst="rect">
              <a:avLst/>
            </a:prstGeom>
            <a:ln>
              <a:noFill/>
            </a:ln>
            <a:effectLst/>
          </p:spPr>
        </p:pic>
        <p:pic>
          <p:nvPicPr>
            <p:cNvPr id="373" name="913LOf4vO3L.png" descr="913LOf4vO3L.png"/>
            <p:cNvPicPr>
              <a:picLocks noChangeAspect="0"/>
            </p:cNvPicPr>
            <p:nvPr/>
          </p:nvPicPr>
          <p:blipFill>
            <a:blip r:embed="rId7">
              <a:extLst/>
            </a:blip>
            <a:stretch>
              <a:fillRect/>
            </a:stretch>
          </p:blipFill>
          <p:spPr>
            <a:xfrm>
              <a:off x="0" y="0"/>
              <a:ext cx="12894439" cy="7569035"/>
            </a:xfrm>
            <a:prstGeom prst="rect">
              <a:avLst/>
            </a:prstGeom>
            <a:effectLst/>
          </p:spPr>
        </p:pic>
      </p:grpSp>
      <p:sp>
        <p:nvSpPr>
          <p:cNvPr id="376"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80" name="Let’s Make Some Mayhem"/>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Let’s Make Some Mayhem</a:t>
            </a:r>
          </a:p>
        </p:txBody>
      </p:sp>
      <p:sp>
        <p:nvSpPr>
          <p:cNvPr id="381"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384" name="Group"/>
          <p:cNvGrpSpPr/>
          <p:nvPr/>
        </p:nvGrpSpPr>
        <p:grpSpPr>
          <a:xfrm>
            <a:off x="439021" y="11915005"/>
            <a:ext cx="7249958" cy="1459167"/>
            <a:chOff x="0" y="0"/>
            <a:chExt cx="7249957" cy="1459165"/>
          </a:xfrm>
        </p:grpSpPr>
        <p:pic>
          <p:nvPicPr>
            <p:cNvPr id="382"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383"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385"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386" name="https://www.twitch.tv/ext/07kczqwdkjxw6la4j92crc5wyumjxa"/>
          <p:cNvSpPr txBox="1"/>
          <p:nvPr/>
        </p:nvSpPr>
        <p:spPr>
          <a:xfrm>
            <a:off x="582492" y="10347589"/>
            <a:ext cx="23115754"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https://www.twitch.tv/ext/07kczqwdkjxw6la4j92crc5wyumjxa</a:t>
            </a:r>
          </a:p>
        </p:txBody>
      </p:sp>
      <p:grpSp>
        <p:nvGrpSpPr>
          <p:cNvPr id="389" name="screenshot1d7c1f2b-61f1-4571-8ad2-e06f4b34d8ef.png"/>
          <p:cNvGrpSpPr/>
          <p:nvPr/>
        </p:nvGrpSpPr>
        <p:grpSpPr>
          <a:xfrm>
            <a:off x="7267801" y="2454134"/>
            <a:ext cx="9745134" cy="7543801"/>
            <a:chOff x="0" y="0"/>
            <a:chExt cx="9745133" cy="7543800"/>
          </a:xfrm>
        </p:grpSpPr>
        <p:pic>
          <p:nvPicPr>
            <p:cNvPr id="388" name="screenshot1d7c1f2b-61f1-4571-8ad2-e06f4b34d8ef.png" descr="screenshot1d7c1f2b-61f1-4571-8ad2-e06f4b34d8ef.png"/>
            <p:cNvPicPr>
              <a:picLocks noChangeAspect="1"/>
            </p:cNvPicPr>
            <p:nvPr/>
          </p:nvPicPr>
          <p:blipFill>
            <a:blip r:embed="rId7">
              <a:extLst/>
            </a:blip>
            <a:stretch>
              <a:fillRect/>
            </a:stretch>
          </p:blipFill>
          <p:spPr>
            <a:xfrm>
              <a:off x="215900" y="139700"/>
              <a:ext cx="9313334" cy="6985000"/>
            </a:xfrm>
            <a:prstGeom prst="rect">
              <a:avLst/>
            </a:prstGeom>
            <a:ln>
              <a:noFill/>
            </a:ln>
            <a:effectLst/>
          </p:spPr>
        </p:pic>
        <p:pic>
          <p:nvPicPr>
            <p:cNvPr id="387" name="screenshot1d7c1f2b-61f1-4571-8ad2-e06f4b34d8ef.png" descr="screenshot1d7c1f2b-61f1-4571-8ad2-e06f4b34d8ef.png"/>
            <p:cNvPicPr>
              <a:picLocks noChangeAspect="0"/>
            </p:cNvPicPr>
            <p:nvPr/>
          </p:nvPicPr>
          <p:blipFill>
            <a:blip r:embed="rId8">
              <a:extLst/>
            </a:blip>
            <a:stretch>
              <a:fillRect/>
            </a:stretch>
          </p:blipFill>
          <p:spPr>
            <a:xfrm>
              <a:off x="0" y="0"/>
              <a:ext cx="9745134" cy="7543800"/>
            </a:xfrm>
            <a:prstGeom prst="rect">
              <a:avLst/>
            </a:prstGeom>
            <a:effectLst/>
          </p:spPr>
        </p:pic>
      </p:grpSp>
      <p:sp>
        <p:nvSpPr>
          <p:cNvPr id="390"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28" name="Background…"/>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Background…</a:t>
            </a:r>
          </a:p>
        </p:txBody>
      </p:sp>
      <p:sp>
        <p:nvSpPr>
          <p:cNvPr id="129"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132" name="Group"/>
          <p:cNvGrpSpPr/>
          <p:nvPr/>
        </p:nvGrpSpPr>
        <p:grpSpPr>
          <a:xfrm>
            <a:off x="439021" y="11915005"/>
            <a:ext cx="7249958" cy="1459167"/>
            <a:chOff x="0" y="0"/>
            <a:chExt cx="7249957" cy="1459165"/>
          </a:xfrm>
        </p:grpSpPr>
        <p:pic>
          <p:nvPicPr>
            <p:cNvPr id="130" name="gcap-logo.png" descr="gcap-logo.png"/>
            <p:cNvPicPr>
              <a:picLocks noChangeAspect="1"/>
            </p:cNvPicPr>
            <p:nvPr/>
          </p:nvPicPr>
          <p:blipFill>
            <a:blip r:embed="rId3">
              <a:extLst/>
            </a:blip>
            <a:stretch>
              <a:fillRect/>
            </a:stretch>
          </p:blipFill>
          <p:spPr>
            <a:xfrm>
              <a:off x="4580158" y="0"/>
              <a:ext cx="2669800" cy="1459166"/>
            </a:xfrm>
            <a:prstGeom prst="rect">
              <a:avLst/>
            </a:prstGeom>
            <a:ln w="12700" cap="flat">
              <a:noFill/>
              <a:miter lim="400000"/>
            </a:ln>
            <a:effectLst/>
          </p:spPr>
        </p:pic>
        <p:pic>
          <p:nvPicPr>
            <p:cNvPr id="131" name="lighting-the-way.png" descr="lighting-the-way.png"/>
            <p:cNvPicPr>
              <a:picLocks noChangeAspect="1"/>
            </p:cNvPicPr>
            <p:nvPr/>
          </p:nvPicPr>
          <p:blipFill>
            <a:blip r:embed="rId4">
              <a:extLst/>
            </a:blip>
            <a:stretch>
              <a:fillRect/>
            </a:stretch>
          </p:blipFill>
          <p:spPr>
            <a:xfrm>
              <a:off x="0" y="0"/>
              <a:ext cx="4311547" cy="1459166"/>
            </a:xfrm>
            <a:prstGeom prst="rect">
              <a:avLst/>
            </a:prstGeom>
            <a:ln w="12700" cap="flat">
              <a:noFill/>
              <a:miter lim="400000"/>
            </a:ln>
            <a:effectLst/>
          </p:spPr>
        </p:pic>
      </p:grpSp>
      <p:sp>
        <p:nvSpPr>
          <p:cNvPr id="133"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grpSp>
        <p:nvGrpSpPr>
          <p:cNvPr id="136" name="talk_photo.jpg"/>
          <p:cNvGrpSpPr/>
          <p:nvPr/>
        </p:nvGrpSpPr>
        <p:grpSpPr>
          <a:xfrm>
            <a:off x="16620238" y="1311235"/>
            <a:ext cx="7249958" cy="7376959"/>
            <a:chOff x="0" y="0"/>
            <a:chExt cx="7249957" cy="7376957"/>
          </a:xfrm>
        </p:grpSpPr>
        <p:pic>
          <p:nvPicPr>
            <p:cNvPr id="135" name="talk_photo.jpg" descr="talk_photo.jpg"/>
            <p:cNvPicPr>
              <a:picLocks noChangeAspect="1"/>
            </p:cNvPicPr>
            <p:nvPr/>
          </p:nvPicPr>
          <p:blipFill>
            <a:blip r:embed="rId5">
              <a:extLst/>
            </a:blip>
            <a:stretch>
              <a:fillRect/>
            </a:stretch>
          </p:blipFill>
          <p:spPr>
            <a:xfrm>
              <a:off x="215900" y="139700"/>
              <a:ext cx="6818158" cy="6818158"/>
            </a:xfrm>
            <a:prstGeom prst="rect">
              <a:avLst/>
            </a:prstGeom>
            <a:ln>
              <a:noFill/>
            </a:ln>
            <a:effectLst/>
          </p:spPr>
        </p:pic>
        <p:pic>
          <p:nvPicPr>
            <p:cNvPr id="134" name="talk_photo.jpg" descr="talk_photo.jpg"/>
            <p:cNvPicPr>
              <a:picLocks noChangeAspect="0"/>
            </p:cNvPicPr>
            <p:nvPr/>
          </p:nvPicPr>
          <p:blipFill>
            <a:blip r:embed="rId6">
              <a:extLst/>
            </a:blip>
            <a:stretch>
              <a:fillRect/>
            </a:stretch>
          </p:blipFill>
          <p:spPr>
            <a:xfrm>
              <a:off x="0" y="0"/>
              <a:ext cx="7249958" cy="7376958"/>
            </a:xfrm>
            <a:prstGeom prst="rect">
              <a:avLst/>
            </a:prstGeom>
            <a:effectLst/>
          </p:spPr>
        </p:pic>
      </p:grpSp>
      <p:sp>
        <p:nvSpPr>
          <p:cNvPr id="137" name="Web Developer 7+ years…"/>
          <p:cNvSpPr txBox="1"/>
          <p:nvPr/>
        </p:nvSpPr>
        <p:spPr>
          <a:xfrm>
            <a:off x="635000" y="2109376"/>
            <a:ext cx="15732800" cy="77685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96874" indent="-396874" algn="l">
              <a:buSzPct val="125000"/>
              <a:buChar char="•"/>
              <a:defRPr sz="4500"/>
            </a:pPr>
            <a:r>
              <a:t>Web Developer 7+ years</a:t>
            </a:r>
          </a:p>
          <a:p>
            <a:pPr marL="396874" indent="-396874" algn="l">
              <a:buSzPct val="125000"/>
              <a:buChar char="•"/>
              <a:defRPr sz="4500"/>
            </a:pPr>
            <a:r>
              <a:t>Made web tools &amp; guides for games</a:t>
            </a:r>
          </a:p>
          <a:p>
            <a:pPr marL="396874" indent="-396874" algn="l">
              <a:buSzPct val="125000"/>
              <a:buChar char="•"/>
              <a:defRPr sz="4500"/>
            </a:pPr>
            <a:r>
              <a:t>Heavily involved in the Destiny and Battleborn communities</a:t>
            </a:r>
          </a:p>
          <a:p>
            <a:pPr marL="396874" indent="-396874" algn="l">
              <a:buSzPct val="125000"/>
              <a:buChar char="•"/>
              <a:defRPr sz="4500"/>
            </a:pPr>
            <a:r>
              <a:t>Maintained the unofficial Bungie API docs</a:t>
            </a:r>
          </a:p>
          <a:p>
            <a:pPr marL="396874" indent="-396874" algn="l">
              <a:buSzPct val="125000"/>
              <a:buChar char="•"/>
              <a:defRPr sz="4500"/>
            </a:pPr>
            <a:r>
              <a:t>Contracted by Gearbox Software to help build the Borderlands 3 ECHOcast Twitch Extension</a:t>
            </a:r>
          </a:p>
          <a:p>
            <a:pPr marL="396874" indent="-396874" algn="l">
              <a:buSzPct val="125000"/>
              <a:buChar char="•"/>
              <a:defRPr sz="4500"/>
            </a:pPr>
            <a:r>
              <a:t>Recently moved to Melbourne from Darwin to be more involved in the Aussie indie scene!</a:t>
            </a:r>
          </a:p>
          <a:p>
            <a:pPr marL="396874" indent="-396874" algn="l">
              <a:buSzPct val="125000"/>
              <a:buChar char="•"/>
              <a:defRPr sz="4500"/>
            </a:pPr>
            <a:r>
              <a:t>Worked with Tinman and Ghost Pattern to build websites for their games!</a:t>
            </a:r>
          </a:p>
        </p:txBody>
      </p:sp>
      <p:sp>
        <p:nvSpPr>
          <p:cNvPr id="138"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394" name="Let’s Make Some Mayhem"/>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Let’s Make Some Mayhem</a:t>
            </a:r>
          </a:p>
        </p:txBody>
      </p:sp>
      <p:sp>
        <p:nvSpPr>
          <p:cNvPr id="395"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398" name="Group"/>
          <p:cNvGrpSpPr/>
          <p:nvPr/>
        </p:nvGrpSpPr>
        <p:grpSpPr>
          <a:xfrm>
            <a:off x="439021" y="11915005"/>
            <a:ext cx="7249958" cy="1459167"/>
            <a:chOff x="0" y="0"/>
            <a:chExt cx="7249957" cy="1459165"/>
          </a:xfrm>
        </p:grpSpPr>
        <p:pic>
          <p:nvPicPr>
            <p:cNvPr id="396"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397"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399"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400" name="https://www.twitch.tv/ext/07kczqwdkjxw6la4j92crc5wyumjxa"/>
          <p:cNvSpPr txBox="1"/>
          <p:nvPr/>
        </p:nvSpPr>
        <p:spPr>
          <a:xfrm>
            <a:off x="582492" y="10347589"/>
            <a:ext cx="23115754"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https://www.twitch.tv/ext/07kczqwdkjxw6la4j92crc5wyumjxa</a:t>
            </a:r>
          </a:p>
        </p:txBody>
      </p:sp>
      <p:grpSp>
        <p:nvGrpSpPr>
          <p:cNvPr id="403" name="screenshot1d7c1f2b-61f1-4571-8ad2-e06f4b34d8ef.png"/>
          <p:cNvGrpSpPr/>
          <p:nvPr/>
        </p:nvGrpSpPr>
        <p:grpSpPr>
          <a:xfrm>
            <a:off x="528658" y="2436269"/>
            <a:ext cx="8898468" cy="6908801"/>
            <a:chOff x="0" y="0"/>
            <a:chExt cx="8898466" cy="6908800"/>
          </a:xfrm>
        </p:grpSpPr>
        <p:pic>
          <p:nvPicPr>
            <p:cNvPr id="402" name="screenshot1d7c1f2b-61f1-4571-8ad2-e06f4b34d8ef.png" descr="screenshot1d7c1f2b-61f1-4571-8ad2-e06f4b34d8ef.png"/>
            <p:cNvPicPr>
              <a:picLocks noChangeAspect="1"/>
            </p:cNvPicPr>
            <p:nvPr/>
          </p:nvPicPr>
          <p:blipFill>
            <a:blip r:embed="rId7">
              <a:extLst/>
            </a:blip>
            <a:stretch>
              <a:fillRect/>
            </a:stretch>
          </p:blipFill>
          <p:spPr>
            <a:xfrm>
              <a:off x="215900" y="139700"/>
              <a:ext cx="8466667" cy="6350000"/>
            </a:xfrm>
            <a:prstGeom prst="rect">
              <a:avLst/>
            </a:prstGeom>
            <a:ln>
              <a:noFill/>
            </a:ln>
            <a:effectLst/>
          </p:spPr>
        </p:pic>
        <p:pic>
          <p:nvPicPr>
            <p:cNvPr id="401" name="screenshot1d7c1f2b-61f1-4571-8ad2-e06f4b34d8ef.png" descr="screenshot1d7c1f2b-61f1-4571-8ad2-e06f4b34d8ef.png"/>
            <p:cNvPicPr>
              <a:picLocks noChangeAspect="0"/>
            </p:cNvPicPr>
            <p:nvPr/>
          </p:nvPicPr>
          <p:blipFill>
            <a:blip r:embed="rId8">
              <a:extLst/>
            </a:blip>
            <a:stretch>
              <a:fillRect/>
            </a:stretch>
          </p:blipFill>
          <p:spPr>
            <a:xfrm>
              <a:off x="0" y="0"/>
              <a:ext cx="8898467" cy="6908800"/>
            </a:xfrm>
            <a:prstGeom prst="rect">
              <a:avLst/>
            </a:prstGeom>
            <a:effectLst/>
          </p:spPr>
        </p:pic>
      </p:grpSp>
      <p:grpSp>
        <p:nvGrpSpPr>
          <p:cNvPr id="406" name="screenshot22db1370-0ae7-42dd-90ba-3d27a217adbf.png"/>
          <p:cNvGrpSpPr/>
          <p:nvPr/>
        </p:nvGrpSpPr>
        <p:grpSpPr>
          <a:xfrm>
            <a:off x="7083382" y="3178402"/>
            <a:ext cx="8898468" cy="6908801"/>
            <a:chOff x="0" y="0"/>
            <a:chExt cx="8898466" cy="6908800"/>
          </a:xfrm>
        </p:grpSpPr>
        <p:pic>
          <p:nvPicPr>
            <p:cNvPr id="405" name="screenshot22db1370-0ae7-42dd-90ba-3d27a217adbf.png" descr="screenshot22db1370-0ae7-42dd-90ba-3d27a217adbf.png"/>
            <p:cNvPicPr>
              <a:picLocks noChangeAspect="1"/>
            </p:cNvPicPr>
            <p:nvPr/>
          </p:nvPicPr>
          <p:blipFill>
            <a:blip r:embed="rId9">
              <a:extLst/>
            </a:blip>
            <a:stretch>
              <a:fillRect/>
            </a:stretch>
          </p:blipFill>
          <p:spPr>
            <a:xfrm>
              <a:off x="215900" y="139700"/>
              <a:ext cx="8466667" cy="6350000"/>
            </a:xfrm>
            <a:prstGeom prst="rect">
              <a:avLst/>
            </a:prstGeom>
            <a:ln>
              <a:noFill/>
            </a:ln>
            <a:effectLst/>
          </p:spPr>
        </p:pic>
        <p:pic>
          <p:nvPicPr>
            <p:cNvPr id="404" name="screenshot22db1370-0ae7-42dd-90ba-3d27a217adbf.png" descr="screenshot22db1370-0ae7-42dd-90ba-3d27a217adbf.png"/>
            <p:cNvPicPr>
              <a:picLocks noChangeAspect="0"/>
            </p:cNvPicPr>
            <p:nvPr/>
          </p:nvPicPr>
          <p:blipFill>
            <a:blip r:embed="rId8">
              <a:extLst/>
            </a:blip>
            <a:stretch>
              <a:fillRect/>
            </a:stretch>
          </p:blipFill>
          <p:spPr>
            <a:xfrm>
              <a:off x="0" y="0"/>
              <a:ext cx="8898467" cy="6908800"/>
            </a:xfrm>
            <a:prstGeom prst="rect">
              <a:avLst/>
            </a:prstGeom>
            <a:effectLst/>
          </p:spPr>
        </p:pic>
      </p:grpSp>
      <p:grpSp>
        <p:nvGrpSpPr>
          <p:cNvPr id="409" name="screenshotd498145e-18a4-485f-8548-6f83e161751e.png"/>
          <p:cNvGrpSpPr/>
          <p:nvPr/>
        </p:nvGrpSpPr>
        <p:grpSpPr>
          <a:xfrm>
            <a:off x="15071174" y="2363117"/>
            <a:ext cx="8898468" cy="6908801"/>
            <a:chOff x="0" y="0"/>
            <a:chExt cx="8898466" cy="6908800"/>
          </a:xfrm>
        </p:grpSpPr>
        <p:pic>
          <p:nvPicPr>
            <p:cNvPr id="408" name="screenshotd498145e-18a4-485f-8548-6f83e161751e.png" descr="screenshotd498145e-18a4-485f-8548-6f83e161751e.png"/>
            <p:cNvPicPr>
              <a:picLocks noChangeAspect="1"/>
            </p:cNvPicPr>
            <p:nvPr/>
          </p:nvPicPr>
          <p:blipFill>
            <a:blip r:embed="rId10">
              <a:extLst/>
            </a:blip>
            <a:stretch>
              <a:fillRect/>
            </a:stretch>
          </p:blipFill>
          <p:spPr>
            <a:xfrm>
              <a:off x="215900" y="139700"/>
              <a:ext cx="8466667" cy="6350000"/>
            </a:xfrm>
            <a:prstGeom prst="rect">
              <a:avLst/>
            </a:prstGeom>
            <a:ln>
              <a:noFill/>
            </a:ln>
            <a:effectLst/>
          </p:spPr>
        </p:pic>
        <p:pic>
          <p:nvPicPr>
            <p:cNvPr id="407" name="screenshotd498145e-18a4-485f-8548-6f83e161751e.png" descr="screenshotd498145e-18a4-485f-8548-6f83e161751e.png"/>
            <p:cNvPicPr>
              <a:picLocks noChangeAspect="0"/>
            </p:cNvPicPr>
            <p:nvPr/>
          </p:nvPicPr>
          <p:blipFill>
            <a:blip r:embed="rId8">
              <a:extLst/>
            </a:blip>
            <a:stretch>
              <a:fillRect/>
            </a:stretch>
          </p:blipFill>
          <p:spPr>
            <a:xfrm>
              <a:off x="0" y="0"/>
              <a:ext cx="8898467" cy="6908800"/>
            </a:xfrm>
            <a:prstGeom prst="rect">
              <a:avLst/>
            </a:prstGeom>
            <a:effectLst/>
          </p:spPr>
        </p:pic>
      </p:grpSp>
      <p:sp>
        <p:nvSpPr>
          <p:cNvPr id="410"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14" name="Let’s Make Some Mayhem"/>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Let’s Make Some Mayhem</a:t>
            </a:r>
          </a:p>
        </p:txBody>
      </p:sp>
      <p:sp>
        <p:nvSpPr>
          <p:cNvPr id="415"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418" name="Group"/>
          <p:cNvGrpSpPr/>
          <p:nvPr/>
        </p:nvGrpSpPr>
        <p:grpSpPr>
          <a:xfrm>
            <a:off x="439021" y="11915005"/>
            <a:ext cx="7249958" cy="1459167"/>
            <a:chOff x="0" y="0"/>
            <a:chExt cx="7249957" cy="1459165"/>
          </a:xfrm>
        </p:grpSpPr>
        <p:pic>
          <p:nvPicPr>
            <p:cNvPr id="416"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417"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419"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420" name="https://www.twitch.tv/ext/07kczqwdkjxw6la4j92crc5wyumjxa"/>
          <p:cNvSpPr txBox="1"/>
          <p:nvPr/>
        </p:nvSpPr>
        <p:spPr>
          <a:xfrm>
            <a:off x="582492" y="10347589"/>
            <a:ext cx="23115754"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https://www.twitch.tv/ext/07kczqwdkjxw6la4j92crc5wyumjxa</a:t>
            </a:r>
          </a:p>
        </p:txBody>
      </p:sp>
      <p:grpSp>
        <p:nvGrpSpPr>
          <p:cNvPr id="423" name="screenshotacc6935d-35b6-482b-8dff-fd9455214bd9.png"/>
          <p:cNvGrpSpPr/>
          <p:nvPr/>
        </p:nvGrpSpPr>
        <p:grpSpPr>
          <a:xfrm>
            <a:off x="7319433" y="2454502"/>
            <a:ext cx="9745134" cy="7543801"/>
            <a:chOff x="0" y="0"/>
            <a:chExt cx="9745133" cy="7543800"/>
          </a:xfrm>
        </p:grpSpPr>
        <p:pic>
          <p:nvPicPr>
            <p:cNvPr id="422" name="screenshotacc6935d-35b6-482b-8dff-fd9455214bd9.png" descr="screenshotacc6935d-35b6-482b-8dff-fd9455214bd9.png"/>
            <p:cNvPicPr>
              <a:picLocks noChangeAspect="1"/>
            </p:cNvPicPr>
            <p:nvPr/>
          </p:nvPicPr>
          <p:blipFill>
            <a:blip r:embed="rId7">
              <a:extLst/>
            </a:blip>
            <a:stretch>
              <a:fillRect/>
            </a:stretch>
          </p:blipFill>
          <p:spPr>
            <a:xfrm>
              <a:off x="215900" y="139700"/>
              <a:ext cx="9313334" cy="6985000"/>
            </a:xfrm>
            <a:prstGeom prst="rect">
              <a:avLst/>
            </a:prstGeom>
            <a:ln>
              <a:noFill/>
            </a:ln>
            <a:effectLst/>
          </p:spPr>
        </p:pic>
        <p:pic>
          <p:nvPicPr>
            <p:cNvPr id="421" name="screenshotacc6935d-35b6-482b-8dff-fd9455214bd9.png" descr="screenshotacc6935d-35b6-482b-8dff-fd9455214bd9.png"/>
            <p:cNvPicPr>
              <a:picLocks noChangeAspect="0"/>
            </p:cNvPicPr>
            <p:nvPr/>
          </p:nvPicPr>
          <p:blipFill>
            <a:blip r:embed="rId8">
              <a:extLst/>
            </a:blip>
            <a:stretch>
              <a:fillRect/>
            </a:stretch>
          </p:blipFill>
          <p:spPr>
            <a:xfrm>
              <a:off x="0" y="0"/>
              <a:ext cx="9745134" cy="7543800"/>
            </a:xfrm>
            <a:prstGeom prst="rect">
              <a:avLst/>
            </a:prstGeom>
            <a:effectLst/>
          </p:spPr>
        </p:pic>
      </p:grpSp>
      <p:sp>
        <p:nvSpPr>
          <p:cNvPr id="424"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28" name="Let’s Make Some Mayhem"/>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Let’s Make Some Mayhem</a:t>
            </a:r>
          </a:p>
        </p:txBody>
      </p:sp>
      <p:sp>
        <p:nvSpPr>
          <p:cNvPr id="429"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432" name="Group"/>
          <p:cNvGrpSpPr/>
          <p:nvPr/>
        </p:nvGrpSpPr>
        <p:grpSpPr>
          <a:xfrm>
            <a:off x="439021" y="11915005"/>
            <a:ext cx="7249958" cy="1459167"/>
            <a:chOff x="0" y="0"/>
            <a:chExt cx="7249957" cy="1459165"/>
          </a:xfrm>
        </p:grpSpPr>
        <p:pic>
          <p:nvPicPr>
            <p:cNvPr id="430"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431"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433"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434" name="https://www.twitch.tv/ext/07kczqwdkjxw6la4j92crc5wyumjxa"/>
          <p:cNvSpPr txBox="1"/>
          <p:nvPr/>
        </p:nvSpPr>
        <p:spPr>
          <a:xfrm>
            <a:off x="582492" y="10347589"/>
            <a:ext cx="23115754"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https://www.twitch.tv/ext/07kczqwdkjxw6la4j92crc5wyumjxa</a:t>
            </a:r>
          </a:p>
        </p:txBody>
      </p:sp>
      <p:grpSp>
        <p:nvGrpSpPr>
          <p:cNvPr id="437" name="screenshotc290cd09-8b8f-4c02-8638-168eb029317f.png"/>
          <p:cNvGrpSpPr/>
          <p:nvPr/>
        </p:nvGrpSpPr>
        <p:grpSpPr>
          <a:xfrm>
            <a:off x="7319433" y="2454502"/>
            <a:ext cx="9745134" cy="7543801"/>
            <a:chOff x="0" y="0"/>
            <a:chExt cx="9745133" cy="7543800"/>
          </a:xfrm>
        </p:grpSpPr>
        <p:pic>
          <p:nvPicPr>
            <p:cNvPr id="436" name="screenshotc290cd09-8b8f-4c02-8638-168eb029317f.png" descr="screenshotc290cd09-8b8f-4c02-8638-168eb029317f.png"/>
            <p:cNvPicPr>
              <a:picLocks noChangeAspect="1"/>
            </p:cNvPicPr>
            <p:nvPr/>
          </p:nvPicPr>
          <p:blipFill>
            <a:blip r:embed="rId7">
              <a:extLst/>
            </a:blip>
            <a:stretch>
              <a:fillRect/>
            </a:stretch>
          </p:blipFill>
          <p:spPr>
            <a:xfrm>
              <a:off x="215900" y="139700"/>
              <a:ext cx="9313334" cy="6985000"/>
            </a:xfrm>
            <a:prstGeom prst="rect">
              <a:avLst/>
            </a:prstGeom>
            <a:ln>
              <a:noFill/>
            </a:ln>
            <a:effectLst/>
          </p:spPr>
        </p:pic>
        <p:pic>
          <p:nvPicPr>
            <p:cNvPr id="435" name="screenshotc290cd09-8b8f-4c02-8638-168eb029317f.png" descr="screenshotc290cd09-8b8f-4c02-8638-168eb029317f.png"/>
            <p:cNvPicPr>
              <a:picLocks noChangeAspect="0"/>
            </p:cNvPicPr>
            <p:nvPr/>
          </p:nvPicPr>
          <p:blipFill>
            <a:blip r:embed="rId8">
              <a:extLst/>
            </a:blip>
            <a:stretch>
              <a:fillRect/>
            </a:stretch>
          </p:blipFill>
          <p:spPr>
            <a:xfrm>
              <a:off x="0" y="0"/>
              <a:ext cx="9745134" cy="7543800"/>
            </a:xfrm>
            <a:prstGeom prst="rect">
              <a:avLst/>
            </a:prstGeom>
            <a:effectLst/>
          </p:spPr>
        </p:pic>
      </p:grpSp>
      <p:sp>
        <p:nvSpPr>
          <p:cNvPr id="438"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42" name="Let’s Make Some Mayhem"/>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Let’s Make Some Mayhem</a:t>
            </a:r>
          </a:p>
        </p:txBody>
      </p:sp>
      <p:sp>
        <p:nvSpPr>
          <p:cNvPr id="443"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446" name="Group"/>
          <p:cNvGrpSpPr/>
          <p:nvPr/>
        </p:nvGrpSpPr>
        <p:grpSpPr>
          <a:xfrm>
            <a:off x="439021" y="11915005"/>
            <a:ext cx="7249958" cy="1459167"/>
            <a:chOff x="0" y="0"/>
            <a:chExt cx="7249957" cy="1459165"/>
          </a:xfrm>
        </p:grpSpPr>
        <p:pic>
          <p:nvPicPr>
            <p:cNvPr id="444"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445"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447"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448" name="https://www.twitch.tv/ext/07kczqwdkjxw6la4j92crc5wyumjxa"/>
          <p:cNvSpPr txBox="1"/>
          <p:nvPr/>
        </p:nvSpPr>
        <p:spPr>
          <a:xfrm>
            <a:off x="582492" y="10347589"/>
            <a:ext cx="23115754"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https://www.twitch.tv/ext/07kczqwdkjxw6la4j92crc5wyumjxa</a:t>
            </a:r>
          </a:p>
        </p:txBody>
      </p:sp>
      <p:grpSp>
        <p:nvGrpSpPr>
          <p:cNvPr id="451" name="screenshot09ae3e04-70ab-4d51-9ce0-835743f6f1f7.png"/>
          <p:cNvGrpSpPr/>
          <p:nvPr/>
        </p:nvGrpSpPr>
        <p:grpSpPr>
          <a:xfrm>
            <a:off x="7319433" y="2454502"/>
            <a:ext cx="9745134" cy="7543801"/>
            <a:chOff x="0" y="0"/>
            <a:chExt cx="9745133" cy="7543800"/>
          </a:xfrm>
        </p:grpSpPr>
        <p:pic>
          <p:nvPicPr>
            <p:cNvPr id="450" name="screenshot09ae3e04-70ab-4d51-9ce0-835743f6f1f7.png" descr="screenshot09ae3e04-70ab-4d51-9ce0-835743f6f1f7.png"/>
            <p:cNvPicPr>
              <a:picLocks noChangeAspect="1"/>
            </p:cNvPicPr>
            <p:nvPr/>
          </p:nvPicPr>
          <p:blipFill>
            <a:blip r:embed="rId7">
              <a:extLst/>
            </a:blip>
            <a:stretch>
              <a:fillRect/>
            </a:stretch>
          </p:blipFill>
          <p:spPr>
            <a:xfrm>
              <a:off x="215900" y="139700"/>
              <a:ext cx="9313334" cy="6985000"/>
            </a:xfrm>
            <a:prstGeom prst="rect">
              <a:avLst/>
            </a:prstGeom>
            <a:ln>
              <a:noFill/>
            </a:ln>
            <a:effectLst/>
          </p:spPr>
        </p:pic>
        <p:pic>
          <p:nvPicPr>
            <p:cNvPr id="449" name="screenshot09ae3e04-70ab-4d51-9ce0-835743f6f1f7.png" descr="screenshot09ae3e04-70ab-4d51-9ce0-835743f6f1f7.png"/>
            <p:cNvPicPr>
              <a:picLocks noChangeAspect="0"/>
            </p:cNvPicPr>
            <p:nvPr/>
          </p:nvPicPr>
          <p:blipFill>
            <a:blip r:embed="rId8">
              <a:extLst/>
            </a:blip>
            <a:stretch>
              <a:fillRect/>
            </a:stretch>
          </p:blipFill>
          <p:spPr>
            <a:xfrm>
              <a:off x="0" y="0"/>
              <a:ext cx="9745134" cy="7543800"/>
            </a:xfrm>
            <a:prstGeom prst="rect">
              <a:avLst/>
            </a:prstGeom>
            <a:effectLst/>
          </p:spPr>
        </p:pic>
      </p:grpSp>
      <p:sp>
        <p:nvSpPr>
          <p:cNvPr id="452"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56" name="Let’s Make Some Mayhem"/>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Let’s Make Some Mayhem</a:t>
            </a:r>
          </a:p>
        </p:txBody>
      </p:sp>
      <p:sp>
        <p:nvSpPr>
          <p:cNvPr id="457"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460" name="Group"/>
          <p:cNvGrpSpPr/>
          <p:nvPr/>
        </p:nvGrpSpPr>
        <p:grpSpPr>
          <a:xfrm>
            <a:off x="439021" y="11915005"/>
            <a:ext cx="7249958" cy="1459167"/>
            <a:chOff x="0" y="0"/>
            <a:chExt cx="7249957" cy="1459165"/>
          </a:xfrm>
        </p:grpSpPr>
        <p:pic>
          <p:nvPicPr>
            <p:cNvPr id="458"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459"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461"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462" name="https://www.youtube.com/watch?v=lDoXKH9RqZg"/>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https://www.youtube.com/watch?v=lDoXKH9RqZg</a:t>
            </a:r>
          </a:p>
        </p:txBody>
      </p:sp>
      <p:grpSp>
        <p:nvGrpSpPr>
          <p:cNvPr id="465" name="maxresdefault (2).jpg"/>
          <p:cNvGrpSpPr/>
          <p:nvPr/>
        </p:nvGrpSpPr>
        <p:grpSpPr>
          <a:xfrm>
            <a:off x="5621732" y="2368109"/>
            <a:ext cx="13140536" cy="7707465"/>
            <a:chOff x="0" y="0"/>
            <a:chExt cx="13140534" cy="7707463"/>
          </a:xfrm>
        </p:grpSpPr>
        <p:pic>
          <p:nvPicPr>
            <p:cNvPr id="464" name="maxresdefault (2).jpg" descr="maxresdefault (2).jpg"/>
            <p:cNvPicPr>
              <a:picLocks noChangeAspect="1"/>
            </p:cNvPicPr>
            <p:nvPr/>
          </p:nvPicPr>
          <p:blipFill>
            <a:blip r:embed="rId7">
              <a:extLst/>
            </a:blip>
            <a:stretch>
              <a:fillRect/>
            </a:stretch>
          </p:blipFill>
          <p:spPr>
            <a:xfrm>
              <a:off x="215900" y="139700"/>
              <a:ext cx="12708736" cy="7148664"/>
            </a:xfrm>
            <a:prstGeom prst="rect">
              <a:avLst/>
            </a:prstGeom>
            <a:ln>
              <a:noFill/>
            </a:ln>
            <a:effectLst/>
          </p:spPr>
        </p:pic>
        <p:pic>
          <p:nvPicPr>
            <p:cNvPr id="463" name="maxresdefault (2).jpg" descr="maxresdefault (2).jpg"/>
            <p:cNvPicPr>
              <a:picLocks noChangeAspect="0"/>
            </p:cNvPicPr>
            <p:nvPr/>
          </p:nvPicPr>
          <p:blipFill>
            <a:blip r:embed="rId8">
              <a:extLst/>
            </a:blip>
            <a:stretch>
              <a:fillRect/>
            </a:stretch>
          </p:blipFill>
          <p:spPr>
            <a:xfrm>
              <a:off x="0" y="0"/>
              <a:ext cx="13140535" cy="7707464"/>
            </a:xfrm>
            <a:prstGeom prst="rect">
              <a:avLst/>
            </a:prstGeom>
            <a:effectLst/>
          </p:spPr>
        </p:pic>
      </p:grpSp>
      <p:sp>
        <p:nvSpPr>
          <p:cNvPr id="466"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70" name="Rage 2 - Defibrillator"/>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Rage 2 - Defibrillator</a:t>
            </a:r>
          </a:p>
        </p:txBody>
      </p:sp>
      <p:sp>
        <p:nvSpPr>
          <p:cNvPr id="471"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474" name="Group"/>
          <p:cNvGrpSpPr/>
          <p:nvPr/>
        </p:nvGrpSpPr>
        <p:grpSpPr>
          <a:xfrm>
            <a:off x="439021" y="11915005"/>
            <a:ext cx="7249958" cy="1459167"/>
            <a:chOff x="0" y="0"/>
            <a:chExt cx="7249957" cy="1459165"/>
          </a:xfrm>
        </p:grpSpPr>
        <p:pic>
          <p:nvPicPr>
            <p:cNvPr id="472"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473"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475"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476" name="https://twitter.com/rage/status/1128724989144911872"/>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https://twitter.com/rage/status/1128724989144911872</a:t>
            </a:r>
          </a:p>
        </p:txBody>
      </p:sp>
      <p:grpSp>
        <p:nvGrpSpPr>
          <p:cNvPr id="479" name="Screen Shot 2019-10-03 at 6.08.28 pm.png"/>
          <p:cNvGrpSpPr/>
          <p:nvPr/>
        </p:nvGrpSpPr>
        <p:grpSpPr>
          <a:xfrm>
            <a:off x="6056881" y="2386822"/>
            <a:ext cx="12270238" cy="7957824"/>
            <a:chOff x="0" y="0"/>
            <a:chExt cx="12270236" cy="7957822"/>
          </a:xfrm>
        </p:grpSpPr>
        <p:pic>
          <p:nvPicPr>
            <p:cNvPr id="478" name="Screen Shot 2019-10-03 at 6.08.28 pm.png" descr="Screen Shot 2019-10-03 at 6.08.28 pm.png"/>
            <p:cNvPicPr>
              <a:picLocks noChangeAspect="1"/>
            </p:cNvPicPr>
            <p:nvPr/>
          </p:nvPicPr>
          <p:blipFill>
            <a:blip r:embed="rId7">
              <a:extLst/>
            </a:blip>
            <a:stretch>
              <a:fillRect/>
            </a:stretch>
          </p:blipFill>
          <p:spPr>
            <a:xfrm>
              <a:off x="215900" y="139700"/>
              <a:ext cx="11838437" cy="7399023"/>
            </a:xfrm>
            <a:prstGeom prst="rect">
              <a:avLst/>
            </a:prstGeom>
            <a:ln>
              <a:noFill/>
            </a:ln>
            <a:effectLst/>
          </p:spPr>
        </p:pic>
        <p:pic>
          <p:nvPicPr>
            <p:cNvPr id="477" name="Screen Shot 2019-10-03 at 6.08.28 pm.png" descr="Screen Shot 2019-10-03 at 6.08.28 pm.png"/>
            <p:cNvPicPr>
              <a:picLocks noChangeAspect="0"/>
            </p:cNvPicPr>
            <p:nvPr/>
          </p:nvPicPr>
          <p:blipFill>
            <a:blip r:embed="rId8">
              <a:extLst/>
            </a:blip>
            <a:stretch>
              <a:fillRect/>
            </a:stretch>
          </p:blipFill>
          <p:spPr>
            <a:xfrm>
              <a:off x="0" y="0"/>
              <a:ext cx="12270237" cy="7957823"/>
            </a:xfrm>
            <a:prstGeom prst="rect">
              <a:avLst/>
            </a:prstGeom>
            <a:effectLst/>
          </p:spPr>
        </p:pic>
      </p:grpSp>
      <p:sp>
        <p:nvSpPr>
          <p:cNvPr id="480"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84" name="Stardew Valley Weather"/>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Stardew Valley Weather</a:t>
            </a:r>
          </a:p>
        </p:txBody>
      </p:sp>
      <p:sp>
        <p:nvSpPr>
          <p:cNvPr id="485"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488" name="Group"/>
          <p:cNvGrpSpPr/>
          <p:nvPr/>
        </p:nvGrpSpPr>
        <p:grpSpPr>
          <a:xfrm>
            <a:off x="439021" y="11915005"/>
            <a:ext cx="7249958" cy="1459167"/>
            <a:chOff x="0" y="0"/>
            <a:chExt cx="7249957" cy="1459165"/>
          </a:xfrm>
        </p:grpSpPr>
        <p:pic>
          <p:nvPicPr>
            <p:cNvPr id="486"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487"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489"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490" name="https://www.twitch.tv/ext/n7tl4s82j4t7ukowth87p6azvjz0cf"/>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https://www.twitch.tv/ext/n7tl4s82j4t7ukowth87p6azvjz0cf</a:t>
            </a:r>
          </a:p>
        </p:txBody>
      </p:sp>
      <p:grpSp>
        <p:nvGrpSpPr>
          <p:cNvPr id="493" name="screenshoted035da6-a71f-4b62-b72e-17f62e6d7304.png"/>
          <p:cNvGrpSpPr/>
          <p:nvPr/>
        </p:nvGrpSpPr>
        <p:grpSpPr>
          <a:xfrm>
            <a:off x="7120390" y="2304853"/>
            <a:ext cx="10143219" cy="7842363"/>
            <a:chOff x="0" y="0"/>
            <a:chExt cx="10143217" cy="7842362"/>
          </a:xfrm>
        </p:grpSpPr>
        <p:pic>
          <p:nvPicPr>
            <p:cNvPr id="492" name="screenshoted035da6-a71f-4b62-b72e-17f62e6d7304.png" descr="screenshoted035da6-a71f-4b62-b72e-17f62e6d7304.png"/>
            <p:cNvPicPr>
              <a:picLocks noChangeAspect="1"/>
            </p:cNvPicPr>
            <p:nvPr/>
          </p:nvPicPr>
          <p:blipFill>
            <a:blip r:embed="rId7">
              <a:extLst/>
            </a:blip>
            <a:stretch>
              <a:fillRect/>
            </a:stretch>
          </p:blipFill>
          <p:spPr>
            <a:xfrm>
              <a:off x="215900" y="139700"/>
              <a:ext cx="9711418" cy="7283563"/>
            </a:xfrm>
            <a:prstGeom prst="rect">
              <a:avLst/>
            </a:prstGeom>
            <a:ln>
              <a:noFill/>
            </a:ln>
            <a:effectLst/>
          </p:spPr>
        </p:pic>
        <p:pic>
          <p:nvPicPr>
            <p:cNvPr id="491" name="screenshoted035da6-a71f-4b62-b72e-17f62e6d7304.png" descr="screenshoted035da6-a71f-4b62-b72e-17f62e6d7304.png"/>
            <p:cNvPicPr>
              <a:picLocks noChangeAspect="0"/>
            </p:cNvPicPr>
            <p:nvPr/>
          </p:nvPicPr>
          <p:blipFill>
            <a:blip r:embed="rId8">
              <a:extLst/>
            </a:blip>
            <a:stretch>
              <a:fillRect/>
            </a:stretch>
          </p:blipFill>
          <p:spPr>
            <a:xfrm>
              <a:off x="0" y="0"/>
              <a:ext cx="10143218" cy="7842363"/>
            </a:xfrm>
            <a:prstGeom prst="rect">
              <a:avLst/>
            </a:prstGeom>
            <a:effectLst/>
          </p:spPr>
        </p:pic>
      </p:grpSp>
      <p:sp>
        <p:nvSpPr>
          <p:cNvPr id="494"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498" name="Dead Cells (Twitch Chat API)"/>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Dead Cells (Twitch Chat API)</a:t>
            </a:r>
          </a:p>
        </p:txBody>
      </p:sp>
      <p:sp>
        <p:nvSpPr>
          <p:cNvPr id="499"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502" name="Group"/>
          <p:cNvGrpSpPr/>
          <p:nvPr/>
        </p:nvGrpSpPr>
        <p:grpSpPr>
          <a:xfrm>
            <a:off x="439021" y="11915005"/>
            <a:ext cx="7249958" cy="1459167"/>
            <a:chOff x="0" y="0"/>
            <a:chExt cx="7249957" cy="1459165"/>
          </a:xfrm>
        </p:grpSpPr>
        <p:pic>
          <p:nvPicPr>
            <p:cNvPr id="500"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501"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503"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504" name="https://venturebeat.com/2018/08/07/dead-cells-twitch-integration-is-great/"/>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https://venturebeat.com/2018/08/07/dead-cells-twitch-integration-is-great/</a:t>
            </a:r>
          </a:p>
        </p:txBody>
      </p:sp>
      <p:grpSp>
        <p:nvGrpSpPr>
          <p:cNvPr id="507" name="dead-cells.jpg"/>
          <p:cNvGrpSpPr/>
          <p:nvPr/>
        </p:nvGrpSpPr>
        <p:grpSpPr>
          <a:xfrm>
            <a:off x="4654861" y="2454134"/>
            <a:ext cx="12854357" cy="7543801"/>
            <a:chOff x="0" y="0"/>
            <a:chExt cx="12854355" cy="7543800"/>
          </a:xfrm>
        </p:grpSpPr>
        <p:pic>
          <p:nvPicPr>
            <p:cNvPr id="506" name="dead-cells.jpg" descr="dead-cells.jpg"/>
            <p:cNvPicPr>
              <a:picLocks noChangeAspect="1"/>
            </p:cNvPicPr>
            <p:nvPr/>
          </p:nvPicPr>
          <p:blipFill>
            <a:blip r:embed="rId7">
              <a:extLst/>
            </a:blip>
            <a:stretch>
              <a:fillRect/>
            </a:stretch>
          </p:blipFill>
          <p:spPr>
            <a:xfrm>
              <a:off x="215900" y="139700"/>
              <a:ext cx="12422556" cy="6985000"/>
            </a:xfrm>
            <a:prstGeom prst="rect">
              <a:avLst/>
            </a:prstGeom>
            <a:ln>
              <a:noFill/>
            </a:ln>
            <a:effectLst/>
          </p:spPr>
        </p:pic>
        <p:pic>
          <p:nvPicPr>
            <p:cNvPr id="505" name="dead-cells.jpg" descr="dead-cells.jpg"/>
            <p:cNvPicPr>
              <a:picLocks noChangeAspect="0"/>
            </p:cNvPicPr>
            <p:nvPr/>
          </p:nvPicPr>
          <p:blipFill>
            <a:blip r:embed="rId8">
              <a:extLst/>
            </a:blip>
            <a:stretch>
              <a:fillRect/>
            </a:stretch>
          </p:blipFill>
          <p:spPr>
            <a:xfrm>
              <a:off x="0" y="0"/>
              <a:ext cx="12854356" cy="7543800"/>
            </a:xfrm>
            <a:prstGeom prst="rect">
              <a:avLst/>
            </a:prstGeom>
            <a:effectLst/>
          </p:spPr>
        </p:pic>
      </p:grpSp>
      <p:sp>
        <p:nvSpPr>
          <p:cNvPr id="508"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512" name="Dead Cells (Twitch Chat API)"/>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Dead Cells (Twitch Chat API)</a:t>
            </a:r>
          </a:p>
        </p:txBody>
      </p:sp>
      <p:sp>
        <p:nvSpPr>
          <p:cNvPr id="513"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516" name="Group"/>
          <p:cNvGrpSpPr/>
          <p:nvPr/>
        </p:nvGrpSpPr>
        <p:grpSpPr>
          <a:xfrm>
            <a:off x="439021" y="11915005"/>
            <a:ext cx="7249958" cy="1459167"/>
            <a:chOff x="0" y="0"/>
            <a:chExt cx="7249957" cy="1459165"/>
          </a:xfrm>
        </p:grpSpPr>
        <p:pic>
          <p:nvPicPr>
            <p:cNvPr id="514"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515"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517"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518" name="https://venturebeat.com/2018/08/07/dead-cells-twitch-integration-is-great/"/>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https://venturebeat.com/2018/08/07/dead-cells-twitch-integration-is-great/</a:t>
            </a:r>
          </a:p>
        </p:txBody>
      </p:sp>
      <p:grpSp>
        <p:nvGrpSpPr>
          <p:cNvPr id="521" name="Screen Shot 2019-10-03 at 6.34.22 pm.png"/>
          <p:cNvGrpSpPr/>
          <p:nvPr/>
        </p:nvGrpSpPr>
        <p:grpSpPr>
          <a:xfrm>
            <a:off x="6388100" y="2454502"/>
            <a:ext cx="11607800" cy="7543801"/>
            <a:chOff x="0" y="0"/>
            <a:chExt cx="11607800" cy="7543800"/>
          </a:xfrm>
        </p:grpSpPr>
        <p:pic>
          <p:nvPicPr>
            <p:cNvPr id="520" name="Screen Shot 2019-10-03 at 6.34.22 pm.png" descr="Screen Shot 2019-10-03 at 6.34.22 pm.png"/>
            <p:cNvPicPr>
              <a:picLocks noChangeAspect="1"/>
            </p:cNvPicPr>
            <p:nvPr/>
          </p:nvPicPr>
          <p:blipFill>
            <a:blip r:embed="rId7">
              <a:extLst/>
            </a:blip>
            <a:stretch>
              <a:fillRect/>
            </a:stretch>
          </p:blipFill>
          <p:spPr>
            <a:xfrm>
              <a:off x="215900" y="139700"/>
              <a:ext cx="11176000" cy="6985000"/>
            </a:xfrm>
            <a:prstGeom prst="rect">
              <a:avLst/>
            </a:prstGeom>
            <a:ln>
              <a:noFill/>
            </a:ln>
            <a:effectLst/>
          </p:spPr>
        </p:pic>
        <p:pic>
          <p:nvPicPr>
            <p:cNvPr id="519" name="Screen Shot 2019-10-03 at 6.34.22 pm.png" descr="Screen Shot 2019-10-03 at 6.34.22 pm.png"/>
            <p:cNvPicPr>
              <a:picLocks noChangeAspect="0"/>
            </p:cNvPicPr>
            <p:nvPr/>
          </p:nvPicPr>
          <p:blipFill>
            <a:blip r:embed="rId8">
              <a:extLst/>
            </a:blip>
            <a:stretch>
              <a:fillRect/>
            </a:stretch>
          </p:blipFill>
          <p:spPr>
            <a:xfrm>
              <a:off x="0" y="0"/>
              <a:ext cx="11607800" cy="7543800"/>
            </a:xfrm>
            <a:prstGeom prst="rect">
              <a:avLst/>
            </a:prstGeom>
            <a:effectLst/>
          </p:spPr>
        </p:pic>
      </p:grpSp>
      <p:sp>
        <p:nvSpPr>
          <p:cNvPr id="522"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526" name="Dead Cells (Twitch Chat API)"/>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Dead Cells (Twitch Chat API)</a:t>
            </a:r>
          </a:p>
        </p:txBody>
      </p:sp>
      <p:sp>
        <p:nvSpPr>
          <p:cNvPr id="527"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530" name="Group"/>
          <p:cNvGrpSpPr/>
          <p:nvPr/>
        </p:nvGrpSpPr>
        <p:grpSpPr>
          <a:xfrm>
            <a:off x="439021" y="11915005"/>
            <a:ext cx="7249958" cy="1459167"/>
            <a:chOff x="0" y="0"/>
            <a:chExt cx="7249957" cy="1459165"/>
          </a:xfrm>
        </p:grpSpPr>
        <p:pic>
          <p:nvPicPr>
            <p:cNvPr id="528"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529"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531"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532" name="https://venturebeat.com/2018/08/07/dead-cells-twitch-integration-is-great/"/>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https://venturebeat.com/2018/08/07/dead-cells-twitch-integration-is-great/</a:t>
            </a:r>
          </a:p>
        </p:txBody>
      </p:sp>
      <p:grpSp>
        <p:nvGrpSpPr>
          <p:cNvPr id="535" name="Screen Shot 2019-10-03 at 6.23.58 pm.png"/>
          <p:cNvGrpSpPr/>
          <p:nvPr/>
        </p:nvGrpSpPr>
        <p:grpSpPr>
          <a:xfrm>
            <a:off x="6388100" y="2454502"/>
            <a:ext cx="11607800" cy="7543801"/>
            <a:chOff x="0" y="0"/>
            <a:chExt cx="11607800" cy="7543800"/>
          </a:xfrm>
        </p:grpSpPr>
        <p:pic>
          <p:nvPicPr>
            <p:cNvPr id="534" name="Screen Shot 2019-10-03 at 6.23.58 pm.png" descr="Screen Shot 2019-10-03 at 6.23.58 pm.png"/>
            <p:cNvPicPr>
              <a:picLocks noChangeAspect="1"/>
            </p:cNvPicPr>
            <p:nvPr/>
          </p:nvPicPr>
          <p:blipFill>
            <a:blip r:embed="rId7">
              <a:extLst/>
            </a:blip>
            <a:stretch>
              <a:fillRect/>
            </a:stretch>
          </p:blipFill>
          <p:spPr>
            <a:xfrm>
              <a:off x="215900" y="139700"/>
              <a:ext cx="11176000" cy="6985000"/>
            </a:xfrm>
            <a:prstGeom prst="rect">
              <a:avLst/>
            </a:prstGeom>
            <a:ln>
              <a:noFill/>
            </a:ln>
            <a:effectLst/>
          </p:spPr>
        </p:pic>
        <p:pic>
          <p:nvPicPr>
            <p:cNvPr id="533" name="Screen Shot 2019-10-03 at 6.23.58 pm.png" descr="Screen Shot 2019-10-03 at 6.23.58 pm.png"/>
            <p:cNvPicPr>
              <a:picLocks noChangeAspect="0"/>
            </p:cNvPicPr>
            <p:nvPr/>
          </p:nvPicPr>
          <p:blipFill>
            <a:blip r:embed="rId8">
              <a:extLst/>
            </a:blip>
            <a:stretch>
              <a:fillRect/>
            </a:stretch>
          </p:blipFill>
          <p:spPr>
            <a:xfrm>
              <a:off x="0" y="0"/>
              <a:ext cx="11607800" cy="7543800"/>
            </a:xfrm>
            <a:prstGeom prst="rect">
              <a:avLst/>
            </a:prstGeom>
            <a:effectLst/>
          </p:spPr>
        </p:pic>
      </p:grpSp>
      <p:sp>
        <p:nvSpPr>
          <p:cNvPr id="536"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140" name="Background…"/>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Background…</a:t>
            </a:r>
          </a:p>
        </p:txBody>
      </p:sp>
      <p:sp>
        <p:nvSpPr>
          <p:cNvPr id="141"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144" name="Group"/>
          <p:cNvGrpSpPr/>
          <p:nvPr/>
        </p:nvGrpSpPr>
        <p:grpSpPr>
          <a:xfrm>
            <a:off x="439021" y="11915005"/>
            <a:ext cx="7249958" cy="1459167"/>
            <a:chOff x="0" y="0"/>
            <a:chExt cx="7249957" cy="1459165"/>
          </a:xfrm>
        </p:grpSpPr>
        <p:pic>
          <p:nvPicPr>
            <p:cNvPr id="142" name="gcap-logo.png" descr="gcap-logo.png"/>
            <p:cNvPicPr>
              <a:picLocks noChangeAspect="1"/>
            </p:cNvPicPr>
            <p:nvPr/>
          </p:nvPicPr>
          <p:blipFill>
            <a:blip r:embed="rId3">
              <a:extLst/>
            </a:blip>
            <a:stretch>
              <a:fillRect/>
            </a:stretch>
          </p:blipFill>
          <p:spPr>
            <a:xfrm>
              <a:off x="4580158" y="0"/>
              <a:ext cx="2669800" cy="1459166"/>
            </a:xfrm>
            <a:prstGeom prst="rect">
              <a:avLst/>
            </a:prstGeom>
            <a:ln w="12700" cap="flat">
              <a:noFill/>
              <a:miter lim="400000"/>
            </a:ln>
            <a:effectLst/>
          </p:spPr>
        </p:pic>
        <p:pic>
          <p:nvPicPr>
            <p:cNvPr id="143" name="lighting-the-way.png" descr="lighting-the-way.png"/>
            <p:cNvPicPr>
              <a:picLocks noChangeAspect="1"/>
            </p:cNvPicPr>
            <p:nvPr/>
          </p:nvPicPr>
          <p:blipFill>
            <a:blip r:embed="rId4">
              <a:extLst/>
            </a:blip>
            <a:stretch>
              <a:fillRect/>
            </a:stretch>
          </p:blipFill>
          <p:spPr>
            <a:xfrm>
              <a:off x="0" y="0"/>
              <a:ext cx="4311547" cy="1459166"/>
            </a:xfrm>
            <a:prstGeom prst="rect">
              <a:avLst/>
            </a:prstGeom>
            <a:ln w="12700" cap="flat">
              <a:noFill/>
              <a:miter lim="400000"/>
            </a:ln>
            <a:effectLst/>
          </p:spPr>
        </p:pic>
      </p:grpSp>
      <p:sp>
        <p:nvSpPr>
          <p:cNvPr id="145"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146" name="…survived the first ever LocomoJam from Brisbane to Melbourne via Sydney!"/>
          <p:cNvSpPr txBox="1"/>
          <p:nvPr/>
        </p:nvSpPr>
        <p:spPr>
          <a:xfrm>
            <a:off x="635000" y="2109376"/>
            <a:ext cx="9210093" cy="21805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marL="595312" indent="-595312" algn="l">
              <a:buSzPct val="125000"/>
              <a:buChar char="•"/>
              <a:defRPr sz="4500"/>
            </a:lvl1pPr>
          </a:lstStyle>
          <a:p>
            <a:pPr/>
            <a:r>
              <a:t>…survived the first ever LocomoJam from Brisbane to Melbourne via Sydney!</a:t>
            </a:r>
          </a:p>
        </p:txBody>
      </p:sp>
      <p:sp>
        <p:nvSpPr>
          <p:cNvPr id="147"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grpSp>
        <p:nvGrpSpPr>
          <p:cNvPr id="150" name="IMG_2238.JPG"/>
          <p:cNvGrpSpPr/>
          <p:nvPr/>
        </p:nvGrpSpPr>
        <p:grpSpPr>
          <a:xfrm>
            <a:off x="10084236" y="1890541"/>
            <a:ext cx="13730172" cy="9424382"/>
            <a:chOff x="0" y="0"/>
            <a:chExt cx="13730171" cy="9424380"/>
          </a:xfrm>
        </p:grpSpPr>
        <p:pic>
          <p:nvPicPr>
            <p:cNvPr id="149" name="IMG_2238.JPG" descr="IMG_2238.JPG"/>
            <p:cNvPicPr>
              <a:picLocks noChangeAspect="1"/>
            </p:cNvPicPr>
            <p:nvPr/>
          </p:nvPicPr>
          <p:blipFill>
            <a:blip r:embed="rId5">
              <a:extLst/>
            </a:blip>
            <a:stretch>
              <a:fillRect/>
            </a:stretch>
          </p:blipFill>
          <p:spPr>
            <a:xfrm>
              <a:off x="215900" y="139700"/>
              <a:ext cx="13298372" cy="8865581"/>
            </a:xfrm>
            <a:prstGeom prst="rect">
              <a:avLst/>
            </a:prstGeom>
            <a:ln>
              <a:noFill/>
            </a:ln>
            <a:effectLst/>
          </p:spPr>
        </p:pic>
        <p:pic>
          <p:nvPicPr>
            <p:cNvPr id="148" name="IMG_2238.JPG" descr="IMG_2238.JPG"/>
            <p:cNvPicPr>
              <a:picLocks noChangeAspect="0"/>
            </p:cNvPicPr>
            <p:nvPr/>
          </p:nvPicPr>
          <p:blipFill>
            <a:blip r:embed="rId6">
              <a:extLst/>
            </a:blip>
            <a:stretch>
              <a:fillRect/>
            </a:stretch>
          </p:blipFill>
          <p:spPr>
            <a:xfrm>
              <a:off x="0" y="0"/>
              <a:ext cx="13730172" cy="9424381"/>
            </a:xfrm>
            <a:prstGeom prst="rect">
              <a:avLst/>
            </a:prstGeom>
            <a:effectLst/>
          </p:spPr>
        </p:pic>
      </p:grpSp>
      <p:sp>
        <p:nvSpPr>
          <p:cNvPr id="151" name="Arrow"/>
          <p:cNvSpPr/>
          <p:nvPr/>
        </p:nvSpPr>
        <p:spPr>
          <a:xfrm rot="18811351">
            <a:off x="14437360" y="8664447"/>
            <a:ext cx="1270001" cy="1270001"/>
          </a:xfrm>
          <a:prstGeom prst="rightArrow">
            <a:avLst>
              <a:gd name="adj1" fmla="val 32000"/>
              <a:gd name="adj2" fmla="val 64000"/>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540" name="Dead Cells (Twitch Chat API)"/>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Dead Cells (Twitch Chat API)</a:t>
            </a:r>
          </a:p>
        </p:txBody>
      </p:sp>
      <p:sp>
        <p:nvSpPr>
          <p:cNvPr id="541"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544" name="Group"/>
          <p:cNvGrpSpPr/>
          <p:nvPr/>
        </p:nvGrpSpPr>
        <p:grpSpPr>
          <a:xfrm>
            <a:off x="439021" y="11915005"/>
            <a:ext cx="7249958" cy="1459167"/>
            <a:chOff x="0" y="0"/>
            <a:chExt cx="7249957" cy="1459165"/>
          </a:xfrm>
        </p:grpSpPr>
        <p:pic>
          <p:nvPicPr>
            <p:cNvPr id="542"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543"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545"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546" name="https://venturebeat.com/2018/08/07/dead-cells-twitch-integration-is-great/"/>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https://venturebeat.com/2018/08/07/dead-cells-twitch-integration-is-great/</a:t>
            </a:r>
          </a:p>
        </p:txBody>
      </p:sp>
      <p:grpSp>
        <p:nvGrpSpPr>
          <p:cNvPr id="549" name="Screen Shot 2019-10-03 at 6.34.22 pm.png"/>
          <p:cNvGrpSpPr/>
          <p:nvPr/>
        </p:nvGrpSpPr>
        <p:grpSpPr>
          <a:xfrm>
            <a:off x="6388100" y="2531773"/>
            <a:ext cx="11607800" cy="7543801"/>
            <a:chOff x="0" y="0"/>
            <a:chExt cx="11607800" cy="7543800"/>
          </a:xfrm>
        </p:grpSpPr>
        <p:pic>
          <p:nvPicPr>
            <p:cNvPr id="548" name="Screen Shot 2019-10-03 at 6.34.22 pm.png" descr="Screen Shot 2019-10-03 at 6.34.22 pm.png"/>
            <p:cNvPicPr>
              <a:picLocks noChangeAspect="1"/>
            </p:cNvPicPr>
            <p:nvPr/>
          </p:nvPicPr>
          <p:blipFill>
            <a:blip r:embed="rId7">
              <a:extLst/>
            </a:blip>
            <a:stretch>
              <a:fillRect/>
            </a:stretch>
          </p:blipFill>
          <p:spPr>
            <a:xfrm>
              <a:off x="215900" y="139700"/>
              <a:ext cx="11176000" cy="6985000"/>
            </a:xfrm>
            <a:prstGeom prst="rect">
              <a:avLst/>
            </a:prstGeom>
            <a:ln>
              <a:noFill/>
            </a:ln>
            <a:effectLst/>
          </p:spPr>
        </p:pic>
        <p:pic>
          <p:nvPicPr>
            <p:cNvPr id="547" name="Screen Shot 2019-10-03 at 6.34.22 pm.png" descr="Screen Shot 2019-10-03 at 6.34.22 pm.png"/>
            <p:cNvPicPr>
              <a:picLocks noChangeAspect="0"/>
            </p:cNvPicPr>
            <p:nvPr/>
          </p:nvPicPr>
          <p:blipFill>
            <a:blip r:embed="rId8">
              <a:extLst/>
            </a:blip>
            <a:stretch>
              <a:fillRect/>
            </a:stretch>
          </p:blipFill>
          <p:spPr>
            <a:xfrm>
              <a:off x="0" y="0"/>
              <a:ext cx="11607800" cy="7543800"/>
            </a:xfrm>
            <a:prstGeom prst="rect">
              <a:avLst/>
            </a:prstGeom>
            <a:effectLst/>
          </p:spPr>
        </p:pic>
      </p:grpSp>
      <p:sp>
        <p:nvSpPr>
          <p:cNvPr id="550"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554" name="Dead Cells (Twitch Chat API)"/>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Dead Cells (Twitch Chat API)</a:t>
            </a:r>
          </a:p>
        </p:txBody>
      </p:sp>
      <p:sp>
        <p:nvSpPr>
          <p:cNvPr id="555"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558" name="Group"/>
          <p:cNvGrpSpPr/>
          <p:nvPr/>
        </p:nvGrpSpPr>
        <p:grpSpPr>
          <a:xfrm>
            <a:off x="439021" y="11915005"/>
            <a:ext cx="7249958" cy="1459167"/>
            <a:chOff x="0" y="0"/>
            <a:chExt cx="7249957" cy="1459165"/>
          </a:xfrm>
        </p:grpSpPr>
        <p:pic>
          <p:nvPicPr>
            <p:cNvPr id="556"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557"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559"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560" name="https://venturebeat.com/2018/08/07/dead-cells-twitch-integration-is-great/"/>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https://venturebeat.com/2018/08/07/dead-cells-twitch-integration-is-great/</a:t>
            </a:r>
          </a:p>
        </p:txBody>
      </p:sp>
      <p:grpSp>
        <p:nvGrpSpPr>
          <p:cNvPr id="563" name="Screen Shot 2019-10-03 at 6.29.07 pm.png"/>
          <p:cNvGrpSpPr/>
          <p:nvPr/>
        </p:nvGrpSpPr>
        <p:grpSpPr>
          <a:xfrm>
            <a:off x="6388100" y="2479902"/>
            <a:ext cx="11607800" cy="7543801"/>
            <a:chOff x="0" y="0"/>
            <a:chExt cx="11607800" cy="7543800"/>
          </a:xfrm>
        </p:grpSpPr>
        <p:pic>
          <p:nvPicPr>
            <p:cNvPr id="562" name="Screen Shot 2019-10-03 at 6.29.07 pm.png" descr="Screen Shot 2019-10-03 at 6.29.07 pm.png"/>
            <p:cNvPicPr>
              <a:picLocks noChangeAspect="1"/>
            </p:cNvPicPr>
            <p:nvPr/>
          </p:nvPicPr>
          <p:blipFill>
            <a:blip r:embed="rId7">
              <a:extLst/>
            </a:blip>
            <a:stretch>
              <a:fillRect/>
            </a:stretch>
          </p:blipFill>
          <p:spPr>
            <a:xfrm>
              <a:off x="215900" y="139700"/>
              <a:ext cx="11176000" cy="6985000"/>
            </a:xfrm>
            <a:prstGeom prst="rect">
              <a:avLst/>
            </a:prstGeom>
            <a:ln>
              <a:noFill/>
            </a:ln>
            <a:effectLst/>
          </p:spPr>
        </p:pic>
        <p:pic>
          <p:nvPicPr>
            <p:cNvPr id="561" name="Screen Shot 2019-10-03 at 6.29.07 pm.png" descr="Screen Shot 2019-10-03 at 6.29.07 pm.png"/>
            <p:cNvPicPr>
              <a:picLocks noChangeAspect="0"/>
            </p:cNvPicPr>
            <p:nvPr/>
          </p:nvPicPr>
          <p:blipFill>
            <a:blip r:embed="rId8">
              <a:extLst/>
            </a:blip>
            <a:stretch>
              <a:fillRect/>
            </a:stretch>
          </p:blipFill>
          <p:spPr>
            <a:xfrm>
              <a:off x="0" y="0"/>
              <a:ext cx="11607800" cy="7543800"/>
            </a:xfrm>
            <a:prstGeom prst="rect">
              <a:avLst/>
            </a:prstGeom>
            <a:effectLst/>
          </p:spPr>
        </p:pic>
      </p:grpSp>
      <p:sp>
        <p:nvSpPr>
          <p:cNvPr id="564"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568" name="Dead Cells (Twitch Chat API)"/>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Dead Cells (Twitch Chat API)</a:t>
            </a:r>
          </a:p>
        </p:txBody>
      </p:sp>
      <p:sp>
        <p:nvSpPr>
          <p:cNvPr id="569"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572" name="Group"/>
          <p:cNvGrpSpPr/>
          <p:nvPr/>
        </p:nvGrpSpPr>
        <p:grpSpPr>
          <a:xfrm>
            <a:off x="439021" y="11915005"/>
            <a:ext cx="7249958" cy="1459167"/>
            <a:chOff x="0" y="0"/>
            <a:chExt cx="7249957" cy="1459165"/>
          </a:xfrm>
        </p:grpSpPr>
        <p:pic>
          <p:nvPicPr>
            <p:cNvPr id="570"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571"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573"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574" name="https://venturebeat.com/2018/08/07/dead-cells-twitch-integration-is-great/"/>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https://venturebeat.com/2018/08/07/dead-cells-twitch-integration-is-great/</a:t>
            </a:r>
          </a:p>
        </p:txBody>
      </p:sp>
      <p:grpSp>
        <p:nvGrpSpPr>
          <p:cNvPr id="577" name="Screen Shot 2019-10-03 at 6.38.34 pm.png"/>
          <p:cNvGrpSpPr/>
          <p:nvPr/>
        </p:nvGrpSpPr>
        <p:grpSpPr>
          <a:xfrm>
            <a:off x="6388100" y="2479902"/>
            <a:ext cx="11607800" cy="7543801"/>
            <a:chOff x="0" y="0"/>
            <a:chExt cx="11607800" cy="7543800"/>
          </a:xfrm>
        </p:grpSpPr>
        <p:pic>
          <p:nvPicPr>
            <p:cNvPr id="576" name="Screen Shot 2019-10-03 at 6.38.34 pm.png" descr="Screen Shot 2019-10-03 at 6.38.34 pm.png"/>
            <p:cNvPicPr>
              <a:picLocks noChangeAspect="1"/>
            </p:cNvPicPr>
            <p:nvPr/>
          </p:nvPicPr>
          <p:blipFill>
            <a:blip r:embed="rId7">
              <a:extLst/>
            </a:blip>
            <a:stretch>
              <a:fillRect/>
            </a:stretch>
          </p:blipFill>
          <p:spPr>
            <a:xfrm>
              <a:off x="215900" y="139700"/>
              <a:ext cx="11176000" cy="6985000"/>
            </a:xfrm>
            <a:prstGeom prst="rect">
              <a:avLst/>
            </a:prstGeom>
            <a:ln>
              <a:noFill/>
            </a:ln>
            <a:effectLst/>
          </p:spPr>
        </p:pic>
        <p:pic>
          <p:nvPicPr>
            <p:cNvPr id="575" name="Screen Shot 2019-10-03 at 6.38.34 pm.png" descr="Screen Shot 2019-10-03 at 6.38.34 pm.png"/>
            <p:cNvPicPr>
              <a:picLocks noChangeAspect="0"/>
            </p:cNvPicPr>
            <p:nvPr/>
          </p:nvPicPr>
          <p:blipFill>
            <a:blip r:embed="rId8">
              <a:extLst/>
            </a:blip>
            <a:stretch>
              <a:fillRect/>
            </a:stretch>
          </p:blipFill>
          <p:spPr>
            <a:xfrm>
              <a:off x="0" y="0"/>
              <a:ext cx="11607800" cy="7543800"/>
            </a:xfrm>
            <a:prstGeom prst="rect">
              <a:avLst/>
            </a:prstGeom>
            <a:effectLst/>
          </p:spPr>
        </p:pic>
      </p:grpSp>
      <p:sp>
        <p:nvSpPr>
          <p:cNvPr id="578"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582" name="Dead Cells (Twitch Chat API)"/>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Dead Cells (Twitch Chat API)</a:t>
            </a:r>
          </a:p>
        </p:txBody>
      </p:sp>
      <p:sp>
        <p:nvSpPr>
          <p:cNvPr id="583"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586" name="Group"/>
          <p:cNvGrpSpPr/>
          <p:nvPr/>
        </p:nvGrpSpPr>
        <p:grpSpPr>
          <a:xfrm>
            <a:off x="439021" y="11915005"/>
            <a:ext cx="7249958" cy="1459167"/>
            <a:chOff x="0" y="0"/>
            <a:chExt cx="7249957" cy="1459165"/>
          </a:xfrm>
        </p:grpSpPr>
        <p:pic>
          <p:nvPicPr>
            <p:cNvPr id="584"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585"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587"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grpSp>
        <p:nvGrpSpPr>
          <p:cNvPr id="590" name="screen_fb.jpg"/>
          <p:cNvGrpSpPr/>
          <p:nvPr/>
        </p:nvGrpSpPr>
        <p:grpSpPr>
          <a:xfrm>
            <a:off x="5775834" y="2865982"/>
            <a:ext cx="12832332" cy="7543801"/>
            <a:chOff x="0" y="0"/>
            <a:chExt cx="12832330" cy="7543800"/>
          </a:xfrm>
        </p:grpSpPr>
        <p:pic>
          <p:nvPicPr>
            <p:cNvPr id="589" name="screen_fb.jpg" descr="screen_fb.jpg"/>
            <p:cNvPicPr>
              <a:picLocks noChangeAspect="1"/>
            </p:cNvPicPr>
            <p:nvPr/>
          </p:nvPicPr>
          <p:blipFill>
            <a:blip r:embed="rId6">
              <a:extLst/>
            </a:blip>
            <a:stretch>
              <a:fillRect/>
            </a:stretch>
          </p:blipFill>
          <p:spPr>
            <a:xfrm>
              <a:off x="215900" y="139700"/>
              <a:ext cx="12400531" cy="6985000"/>
            </a:xfrm>
            <a:prstGeom prst="rect">
              <a:avLst/>
            </a:prstGeom>
            <a:ln>
              <a:noFill/>
            </a:ln>
            <a:effectLst/>
          </p:spPr>
        </p:pic>
        <p:pic>
          <p:nvPicPr>
            <p:cNvPr id="588" name="screen_fb.jpg" descr="screen_fb.jpg"/>
            <p:cNvPicPr>
              <a:picLocks noChangeAspect="0"/>
            </p:cNvPicPr>
            <p:nvPr/>
          </p:nvPicPr>
          <p:blipFill>
            <a:blip r:embed="rId7">
              <a:extLst/>
            </a:blip>
            <a:stretch>
              <a:fillRect/>
            </a:stretch>
          </p:blipFill>
          <p:spPr>
            <a:xfrm>
              <a:off x="0" y="0"/>
              <a:ext cx="12832331" cy="7543800"/>
            </a:xfrm>
            <a:prstGeom prst="rect">
              <a:avLst/>
            </a:prstGeom>
            <a:effectLst/>
          </p:spPr>
        </p:pic>
      </p:grpSp>
      <p:sp>
        <p:nvSpPr>
          <p:cNvPr id="591"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595" name="Clustertruck"/>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Clustertruck</a:t>
            </a:r>
          </a:p>
        </p:txBody>
      </p:sp>
      <p:sp>
        <p:nvSpPr>
          <p:cNvPr id="596"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599" name="Group"/>
          <p:cNvGrpSpPr/>
          <p:nvPr/>
        </p:nvGrpSpPr>
        <p:grpSpPr>
          <a:xfrm>
            <a:off x="439021" y="11915005"/>
            <a:ext cx="7249958" cy="1459167"/>
            <a:chOff x="0" y="0"/>
            <a:chExt cx="7249957" cy="1459165"/>
          </a:xfrm>
        </p:grpSpPr>
        <p:pic>
          <p:nvPicPr>
            <p:cNvPr id="597"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598"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600"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grpSp>
        <p:nvGrpSpPr>
          <p:cNvPr id="603" name="Screen Shot 2019-10-03 at 6.46.24 pm.png"/>
          <p:cNvGrpSpPr/>
          <p:nvPr/>
        </p:nvGrpSpPr>
        <p:grpSpPr>
          <a:xfrm>
            <a:off x="6388100" y="2436943"/>
            <a:ext cx="11607800" cy="7543801"/>
            <a:chOff x="0" y="0"/>
            <a:chExt cx="11607800" cy="7543800"/>
          </a:xfrm>
        </p:grpSpPr>
        <p:pic>
          <p:nvPicPr>
            <p:cNvPr id="602" name="Screen Shot 2019-10-03 at 6.46.24 pm.png" descr="Screen Shot 2019-10-03 at 6.46.24 pm.png"/>
            <p:cNvPicPr>
              <a:picLocks noChangeAspect="1"/>
            </p:cNvPicPr>
            <p:nvPr/>
          </p:nvPicPr>
          <p:blipFill>
            <a:blip r:embed="rId6">
              <a:extLst/>
            </a:blip>
            <a:stretch>
              <a:fillRect/>
            </a:stretch>
          </p:blipFill>
          <p:spPr>
            <a:xfrm>
              <a:off x="215900" y="139700"/>
              <a:ext cx="11176000" cy="6985000"/>
            </a:xfrm>
            <a:prstGeom prst="rect">
              <a:avLst/>
            </a:prstGeom>
            <a:ln>
              <a:noFill/>
            </a:ln>
            <a:effectLst/>
          </p:spPr>
        </p:pic>
        <p:pic>
          <p:nvPicPr>
            <p:cNvPr id="601" name="Screen Shot 2019-10-03 at 6.46.24 pm.png" descr="Screen Shot 2019-10-03 at 6.46.24 pm.png"/>
            <p:cNvPicPr>
              <a:picLocks noChangeAspect="0"/>
            </p:cNvPicPr>
            <p:nvPr/>
          </p:nvPicPr>
          <p:blipFill>
            <a:blip r:embed="rId7">
              <a:extLst/>
            </a:blip>
            <a:stretch>
              <a:fillRect/>
            </a:stretch>
          </p:blipFill>
          <p:spPr>
            <a:xfrm>
              <a:off x="0" y="0"/>
              <a:ext cx="11607800" cy="7543800"/>
            </a:xfrm>
            <a:prstGeom prst="rect">
              <a:avLst/>
            </a:prstGeom>
            <a:effectLst/>
          </p:spPr>
        </p:pic>
      </p:grpSp>
      <p:sp>
        <p:nvSpPr>
          <p:cNvPr id="604" name="https://www.youtube.com/watch?v=6SUj7nRmX0E"/>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8" invalidUrl="" action="" tgtFrame="" tooltip="" history="1" highlightClick="0" endSnd="0"/>
              </a:defRPr>
            </a:lvl1pPr>
          </a:lstStyle>
          <a:p>
            <a:pPr>
              <a:defRPr u="none"/>
            </a:pPr>
            <a:r>
              <a:rPr u="sng">
                <a:hlinkClick r:id="rId8" invalidUrl="" action="" tgtFrame="" tooltip="" history="1" highlightClick="0" endSnd="0"/>
              </a:rPr>
              <a:t>https://www.youtube.com/watch?v=6SUj7nRmX0E</a:t>
            </a:r>
          </a:p>
        </p:txBody>
      </p:sp>
      <p:sp>
        <p:nvSpPr>
          <p:cNvPr id="605"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09" name="Going Forward…"/>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Going Forward…</a:t>
            </a:r>
          </a:p>
        </p:txBody>
      </p:sp>
      <p:sp>
        <p:nvSpPr>
          <p:cNvPr id="610"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613" name="Group"/>
          <p:cNvGrpSpPr/>
          <p:nvPr/>
        </p:nvGrpSpPr>
        <p:grpSpPr>
          <a:xfrm>
            <a:off x="439021" y="11915005"/>
            <a:ext cx="7249958" cy="1459167"/>
            <a:chOff x="0" y="0"/>
            <a:chExt cx="7249957" cy="1459165"/>
          </a:xfrm>
        </p:grpSpPr>
        <p:pic>
          <p:nvPicPr>
            <p:cNvPr id="611"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612"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614"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615" name="Lots of cool things being done with streaming…"/>
          <p:cNvSpPr txBox="1"/>
          <p:nvPr/>
        </p:nvSpPr>
        <p:spPr>
          <a:xfrm>
            <a:off x="635000" y="2109376"/>
            <a:ext cx="21315104" cy="42760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396874" indent="-396874" algn="l">
              <a:buSzPct val="125000"/>
              <a:buChar char="•"/>
              <a:defRPr sz="4500"/>
            </a:pPr>
            <a:r>
              <a:t>Lots of cool things being done with streaming</a:t>
            </a:r>
          </a:p>
          <a:p>
            <a:pPr marL="396874" indent="-396874" algn="l">
              <a:buSzPct val="125000"/>
              <a:buChar char="•"/>
              <a:defRPr sz="4500"/>
            </a:pPr>
            <a:r>
              <a:t>Extensions are the way to go!</a:t>
            </a:r>
          </a:p>
          <a:p>
            <a:pPr marL="396874" indent="-396874" algn="l">
              <a:buSzPct val="125000"/>
              <a:buChar char="•"/>
              <a:defRPr sz="4500"/>
            </a:pPr>
            <a:r>
              <a:t>Players become more aware as more AAA game companies develop their own Extensions</a:t>
            </a:r>
          </a:p>
          <a:p>
            <a:pPr marL="396874" indent="-396874" algn="l">
              <a:buSzPct val="125000"/>
              <a:buChar char="•"/>
              <a:defRPr sz="4500"/>
            </a:pPr>
            <a:r>
              <a:t>Think about how your game may be streamed</a:t>
            </a:r>
          </a:p>
          <a:p>
            <a:pPr marL="396874" indent="-396874" algn="l">
              <a:buSzPct val="125000"/>
              <a:buChar char="•"/>
              <a:defRPr sz="4500"/>
            </a:pPr>
            <a:r>
              <a:t>Promote your streaming functionality!!</a:t>
            </a:r>
          </a:p>
        </p:txBody>
      </p:sp>
      <p:sp>
        <p:nvSpPr>
          <p:cNvPr id="616"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20" name="Going Forward…"/>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Going Forward…</a:t>
            </a:r>
          </a:p>
        </p:txBody>
      </p:sp>
      <p:sp>
        <p:nvSpPr>
          <p:cNvPr id="621"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624" name="Group"/>
          <p:cNvGrpSpPr/>
          <p:nvPr/>
        </p:nvGrpSpPr>
        <p:grpSpPr>
          <a:xfrm>
            <a:off x="439021" y="11915005"/>
            <a:ext cx="7249958" cy="1459167"/>
            <a:chOff x="0" y="0"/>
            <a:chExt cx="7249957" cy="1459165"/>
          </a:xfrm>
        </p:grpSpPr>
        <p:pic>
          <p:nvPicPr>
            <p:cNvPr id="622"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623"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625"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626" name="https://twitchdevjam.devpost.com/"/>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https://twitchdevjam.devpost.com/</a:t>
            </a:r>
          </a:p>
        </p:txBody>
      </p:sp>
      <p:pic>
        <p:nvPicPr>
          <p:cNvPr id="627" name="full_width.png" descr="full_width.png"/>
          <p:cNvPicPr>
            <a:picLocks noChangeAspect="1"/>
          </p:cNvPicPr>
          <p:nvPr/>
        </p:nvPicPr>
        <p:blipFill>
          <a:blip r:embed="rId7">
            <a:extLst/>
          </a:blip>
          <a:stretch>
            <a:fillRect/>
          </a:stretch>
        </p:blipFill>
        <p:spPr>
          <a:xfrm>
            <a:off x="5760766" y="3348169"/>
            <a:ext cx="12862468" cy="3791044"/>
          </a:xfrm>
          <a:prstGeom prst="rect">
            <a:avLst/>
          </a:prstGeom>
          <a:ln w="12700">
            <a:miter lim="400000"/>
          </a:ln>
        </p:spPr>
      </p:pic>
      <p:sp>
        <p:nvSpPr>
          <p:cNvPr id="628" name="Closes 5pm EDT October 22"/>
          <p:cNvSpPr txBox="1"/>
          <p:nvPr/>
        </p:nvSpPr>
        <p:spPr>
          <a:xfrm>
            <a:off x="1534448" y="7897528"/>
            <a:ext cx="21315104" cy="7835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defRPr sz="4500"/>
            </a:lvl1pPr>
          </a:lstStyle>
          <a:p>
            <a:pPr/>
            <a:r>
              <a:t>Closes 5pm EDT October 22</a:t>
            </a:r>
          </a:p>
        </p:txBody>
      </p:sp>
      <p:sp>
        <p:nvSpPr>
          <p:cNvPr id="629"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33" name="Built for Streaming"/>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Built for Streaming</a:t>
            </a:r>
          </a:p>
        </p:txBody>
      </p:sp>
      <p:sp>
        <p:nvSpPr>
          <p:cNvPr id="634"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637" name="Group"/>
          <p:cNvGrpSpPr/>
          <p:nvPr/>
        </p:nvGrpSpPr>
        <p:grpSpPr>
          <a:xfrm>
            <a:off x="439021" y="11915005"/>
            <a:ext cx="7249958" cy="1459167"/>
            <a:chOff x="0" y="0"/>
            <a:chExt cx="7249957" cy="1459165"/>
          </a:xfrm>
        </p:grpSpPr>
        <p:pic>
          <p:nvPicPr>
            <p:cNvPr id="635"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636"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638"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639"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pic>
        <p:nvPicPr>
          <p:cNvPr id="640" name="Mockup - Streamer.png" descr="Mockup - Streamer.png"/>
          <p:cNvPicPr>
            <a:picLocks noChangeAspect="1"/>
          </p:cNvPicPr>
          <p:nvPr/>
        </p:nvPicPr>
        <p:blipFill>
          <a:blip r:embed="rId6">
            <a:extLst/>
          </a:blip>
          <a:stretch>
            <a:fillRect/>
          </a:stretch>
        </p:blipFill>
        <p:spPr>
          <a:xfrm>
            <a:off x="5441244" y="2389034"/>
            <a:ext cx="13501512" cy="7594601"/>
          </a:xfrm>
          <a:prstGeom prst="rect">
            <a:avLst/>
          </a:prstGeom>
          <a:ln w="12700">
            <a:miter lim="400000"/>
          </a:ln>
        </p:spPr>
      </p:pic>
    </p:spTree>
  </p:cSld>
  <p:clrMapOvr>
    <a:masterClrMapping/>
  </p:clrMapOvr>
  <p:transition xmlns:p14="http://schemas.microsoft.com/office/powerpoint/2010/main" spd="med" advClick="1"/>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644" name="Built for Streaming"/>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Built for Streaming</a:t>
            </a:r>
          </a:p>
        </p:txBody>
      </p:sp>
      <p:sp>
        <p:nvSpPr>
          <p:cNvPr id="645"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648" name="Group"/>
          <p:cNvGrpSpPr/>
          <p:nvPr/>
        </p:nvGrpSpPr>
        <p:grpSpPr>
          <a:xfrm>
            <a:off x="439021" y="11915005"/>
            <a:ext cx="7249958" cy="1459167"/>
            <a:chOff x="0" y="0"/>
            <a:chExt cx="7249957" cy="1459165"/>
          </a:xfrm>
        </p:grpSpPr>
        <p:pic>
          <p:nvPicPr>
            <p:cNvPr id="646"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647"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649"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650"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pic>
        <p:nvPicPr>
          <p:cNvPr id="651" name="Mockup – Viewer.png" descr="Mockup – Viewer.png"/>
          <p:cNvPicPr>
            <a:picLocks noChangeAspect="1"/>
          </p:cNvPicPr>
          <p:nvPr/>
        </p:nvPicPr>
        <p:blipFill>
          <a:blip r:embed="rId6">
            <a:extLst/>
          </a:blip>
          <a:stretch>
            <a:fillRect/>
          </a:stretch>
        </p:blipFill>
        <p:spPr>
          <a:xfrm>
            <a:off x="5441244" y="2389034"/>
            <a:ext cx="13501512" cy="7594601"/>
          </a:xfrm>
          <a:prstGeom prst="rect">
            <a:avLst/>
          </a:prstGeom>
          <a:ln w="12700">
            <a:miter lim="400000"/>
          </a:ln>
        </p:spPr>
      </p:pic>
    </p:spTree>
  </p:cSld>
  <p:clrMapOvr>
    <a:masterClrMapping/>
  </p:clrMapOvr>
  <p:transition xmlns:p14="http://schemas.microsoft.com/office/powerpoint/2010/main" spd="med" advClick="1"/>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2"/>
          <a:srcRect l="0" t="0" r="0" b="0"/>
          <a:stretch>
            <a:fillRect/>
          </a:stretch>
        </a:blipFill>
      </p:bgPr>
    </p:bg>
    <p:spTree>
      <p:nvGrpSpPr>
        <p:cNvPr id="1" name=""/>
        <p:cNvGrpSpPr/>
        <p:nvPr/>
      </p:nvGrpSpPr>
      <p:grpSpPr>
        <a:xfrm>
          <a:off x="0" y="0"/>
          <a:ext cx="0" cy="0"/>
          <a:chOff x="0" y="0"/>
          <a:chExt cx="0" cy="0"/>
        </a:xfrm>
      </p:grpSpPr>
      <p:sp>
        <p:nvSpPr>
          <p:cNvPr id="655" name="Thanks for coming! Questions?"/>
          <p:cNvSpPr txBox="1"/>
          <p:nvPr>
            <p:ph type="ctrTitle"/>
          </p:nvPr>
        </p:nvSpPr>
        <p:spPr>
          <a:xfrm>
            <a:off x="1778000" y="3794464"/>
            <a:ext cx="20828000" cy="4177785"/>
          </a:xfrm>
          <a:prstGeom prst="rect">
            <a:avLst/>
          </a:prstGeom>
        </p:spPr>
        <p:txBody>
          <a:bodyPr anchor="t"/>
          <a:lstStyle/>
          <a:p>
            <a:pPr defTabSz="792479">
              <a:lnSpc>
                <a:spcPct val="90000"/>
              </a:lnSpc>
              <a:defRPr sz="12288">
                <a:latin typeface="Nunito Sans"/>
                <a:ea typeface="Nunito Sans"/>
                <a:cs typeface="Nunito Sans"/>
                <a:sym typeface="Nunito Sans"/>
              </a:defRPr>
            </a:pPr>
            <a:r>
              <a:t>Thanks for coming!</a:t>
            </a:r>
            <a:br/>
            <a:r>
              <a:t>Questions?</a:t>
            </a:r>
          </a:p>
        </p:txBody>
      </p:sp>
      <p:sp>
        <p:nvSpPr>
          <p:cNvPr id="656"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659" name="Group"/>
          <p:cNvGrpSpPr/>
          <p:nvPr/>
        </p:nvGrpSpPr>
        <p:grpSpPr>
          <a:xfrm>
            <a:off x="439021" y="11915005"/>
            <a:ext cx="7249958" cy="1459167"/>
            <a:chOff x="0" y="0"/>
            <a:chExt cx="7249957" cy="1459165"/>
          </a:xfrm>
        </p:grpSpPr>
        <p:pic>
          <p:nvPicPr>
            <p:cNvPr id="657" name="gcap-logo.png" descr="gcap-logo.png"/>
            <p:cNvPicPr>
              <a:picLocks noChangeAspect="1"/>
            </p:cNvPicPr>
            <p:nvPr/>
          </p:nvPicPr>
          <p:blipFill>
            <a:blip r:embed="rId3">
              <a:extLst/>
            </a:blip>
            <a:stretch>
              <a:fillRect/>
            </a:stretch>
          </p:blipFill>
          <p:spPr>
            <a:xfrm>
              <a:off x="4580158" y="0"/>
              <a:ext cx="2669800" cy="1459166"/>
            </a:xfrm>
            <a:prstGeom prst="rect">
              <a:avLst/>
            </a:prstGeom>
            <a:ln w="12700" cap="flat">
              <a:noFill/>
              <a:miter lim="400000"/>
            </a:ln>
            <a:effectLst/>
          </p:spPr>
        </p:pic>
        <p:pic>
          <p:nvPicPr>
            <p:cNvPr id="658" name="lighting-the-way.png" descr="lighting-the-way.png"/>
            <p:cNvPicPr>
              <a:picLocks noChangeAspect="1"/>
            </p:cNvPicPr>
            <p:nvPr/>
          </p:nvPicPr>
          <p:blipFill>
            <a:blip r:embed="rId4">
              <a:extLst/>
            </a:blip>
            <a:stretch>
              <a:fillRect/>
            </a:stretch>
          </p:blipFill>
          <p:spPr>
            <a:xfrm>
              <a:off x="0" y="0"/>
              <a:ext cx="4311547" cy="1459166"/>
            </a:xfrm>
            <a:prstGeom prst="rect">
              <a:avLst/>
            </a:prstGeom>
            <a:ln w="12700" cap="flat">
              <a:noFill/>
              <a:miter lim="400000"/>
            </a:ln>
            <a:effectLst/>
          </p:spPr>
        </p:pic>
      </p:grpSp>
      <p:sp>
        <p:nvSpPr>
          <p:cNvPr id="660"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661"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
        <p:nvSpPr>
          <p:cNvPr id="662" name="https://github.com/lowlines/gcap2019"/>
          <p:cNvSpPr txBox="1"/>
          <p:nvPr/>
        </p:nvSpPr>
        <p:spPr>
          <a:xfrm>
            <a:off x="582492" y="10347589"/>
            <a:ext cx="20999097" cy="8763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b">
            <a:spAutoFit/>
          </a:bodyPr>
          <a:lstStyle>
            <a:lvl1pPr algn="l" defTabSz="457200">
              <a:lnSpc>
                <a:spcPts val="6800"/>
              </a:lnSpc>
              <a:defRPr b="0" sz="4500" u="sng">
                <a:latin typeface="Nunito Sans"/>
                <a:ea typeface="Nunito Sans"/>
                <a:cs typeface="Nunito Sans"/>
                <a:sym typeface="Nunito Sans"/>
                <a:hlinkClick r:id="rId5" invalidUrl="" action="" tgtFrame="" tooltip="" history="1" highlightClick="0" endSnd="0"/>
              </a:defRPr>
            </a:lvl1pPr>
          </a:lstStyle>
          <a:p>
            <a:pPr>
              <a:defRPr u="none"/>
            </a:pPr>
            <a:r>
              <a:rPr u="sng">
                <a:hlinkClick r:id="rId5" invalidUrl="" action="" tgtFrame="" tooltip="" history="1" highlightClick="0" endSnd="0"/>
              </a:rPr>
              <a:t>https://github.com/lowlines/gcap2019</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53" name="Disclaimer"/>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Disclaimer</a:t>
            </a:r>
          </a:p>
        </p:txBody>
      </p:sp>
      <p:sp>
        <p:nvSpPr>
          <p:cNvPr id="154"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157" name="Group"/>
          <p:cNvGrpSpPr/>
          <p:nvPr/>
        </p:nvGrpSpPr>
        <p:grpSpPr>
          <a:xfrm>
            <a:off x="439021" y="11915005"/>
            <a:ext cx="7249958" cy="1459167"/>
            <a:chOff x="0" y="0"/>
            <a:chExt cx="7249957" cy="1459165"/>
          </a:xfrm>
        </p:grpSpPr>
        <p:pic>
          <p:nvPicPr>
            <p:cNvPr id="155"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156"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158"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159" name="I do not speak for or represent Gearbox Software, 2K Games or Twitch."/>
          <p:cNvSpPr txBox="1"/>
          <p:nvPr/>
        </p:nvSpPr>
        <p:spPr>
          <a:xfrm>
            <a:off x="635000" y="2109376"/>
            <a:ext cx="19654223" cy="1959098"/>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a:defRPr sz="6000"/>
            </a:lvl1pPr>
          </a:lstStyle>
          <a:p>
            <a:pPr/>
            <a:r>
              <a:t>I do not speak for or represent Gearbox Software, 2K Games or Twitch.</a:t>
            </a:r>
          </a:p>
        </p:txBody>
      </p:sp>
      <p:sp>
        <p:nvSpPr>
          <p:cNvPr id="160" name="ECHOcast Interview with goto.game https://goto.game/interview-richard-deveraux-talks-echocast/"/>
          <p:cNvSpPr txBox="1"/>
          <p:nvPr/>
        </p:nvSpPr>
        <p:spPr>
          <a:xfrm>
            <a:off x="582492" y="4627048"/>
            <a:ext cx="16766668" cy="1917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defTabSz="457200">
              <a:lnSpc>
                <a:spcPts val="8600"/>
              </a:lnSpc>
              <a:defRPr b="0" sz="5000">
                <a:latin typeface="Nunito Sans"/>
                <a:ea typeface="Nunito Sans"/>
                <a:cs typeface="Nunito Sans"/>
                <a:sym typeface="Nunito Sans"/>
              </a:defRPr>
            </a:pPr>
            <a:r>
              <a:rPr sz="6000"/>
              <a:t>ECHOcast Interview with goto.game</a:t>
            </a:r>
            <a:br/>
            <a:r>
              <a:rPr sz="4500" u="sng">
                <a:hlinkClick r:id="rId6" invalidUrl="" action="" tgtFrame="" tooltip="" history="1" highlightClick="0" endSnd="0"/>
              </a:rPr>
              <a:t>https://goto.game/interview-richard-deveraux-talks-echocast/</a:t>
            </a:r>
          </a:p>
        </p:txBody>
      </p:sp>
      <p:sp>
        <p:nvSpPr>
          <p:cNvPr id="161" name="TwitchCon! Keynote Spot - https://www.twitch.tv/videos/487075225?t=69m42s ECHOcast Roundtable - https://www.twitch.tv/videos/487593356?t=17241s…"/>
          <p:cNvSpPr txBox="1"/>
          <p:nvPr/>
        </p:nvSpPr>
        <p:spPr>
          <a:xfrm>
            <a:off x="582492" y="7032889"/>
            <a:ext cx="20684300" cy="4241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p>
            <a:pPr algn="l" defTabSz="457200">
              <a:lnSpc>
                <a:spcPts val="8600"/>
              </a:lnSpc>
              <a:defRPr b="0" sz="5000">
                <a:latin typeface="Nunito Sans"/>
                <a:ea typeface="Nunito Sans"/>
                <a:cs typeface="Nunito Sans"/>
                <a:sym typeface="Nunito Sans"/>
              </a:defRPr>
            </a:pPr>
            <a:r>
              <a:rPr sz="6000"/>
              <a:t>TwitchCon!</a:t>
            </a:r>
            <a:br/>
            <a:r>
              <a:rPr sz="4500"/>
              <a:t>Keynote Spot - </a:t>
            </a:r>
            <a:r>
              <a:rPr sz="4500" u="sng">
                <a:hlinkClick r:id="rId7" invalidUrl="" action="" tgtFrame="" tooltip="" history="1" highlightClick="0" endSnd="0"/>
              </a:rPr>
              <a:t>https://www.twitch.tv/videos/487075225?t=69m42s</a:t>
            </a:r>
            <a:br>
              <a:rPr sz="4500"/>
            </a:br>
            <a:r>
              <a:rPr sz="4500"/>
              <a:t>ECHOcast Roundtable - </a:t>
            </a:r>
            <a:r>
              <a:rPr sz="4500" u="sng">
                <a:hlinkClick r:id="rId8" invalidUrl="" action="" tgtFrame="" tooltip="" history="1" highlightClick="0" endSnd="0"/>
              </a:rPr>
              <a:t>https://www.twitch.tv/videos/487593356?t=17241s</a:t>
            </a:r>
            <a:endParaRPr sz="4500"/>
          </a:p>
          <a:p>
            <a:pPr algn="l" defTabSz="457200">
              <a:lnSpc>
                <a:spcPts val="6800"/>
              </a:lnSpc>
              <a:defRPr b="0" sz="4500">
                <a:latin typeface="Nunito Sans"/>
                <a:ea typeface="Nunito Sans"/>
                <a:cs typeface="Nunito Sans"/>
                <a:sym typeface="Nunito Sans"/>
              </a:defRPr>
            </a:pPr>
            <a:r>
              <a:t>BorderCast Interview - </a:t>
            </a:r>
            <a:r>
              <a:rPr u="sng">
                <a:hlinkClick r:id="rId9" invalidUrl="" action="" tgtFrame="" tooltip="" history="1" highlightClick="0" endSnd="0"/>
              </a:rPr>
              <a:t>https://www.twitch.tv/videos/487121734?t=17875s</a:t>
            </a:r>
          </a:p>
        </p:txBody>
      </p:sp>
      <p:sp>
        <p:nvSpPr>
          <p:cNvPr id="162"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66" name="Overview"/>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Overview</a:t>
            </a:r>
          </a:p>
        </p:txBody>
      </p:sp>
      <p:sp>
        <p:nvSpPr>
          <p:cNvPr id="167"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170" name="Group"/>
          <p:cNvGrpSpPr/>
          <p:nvPr/>
        </p:nvGrpSpPr>
        <p:grpSpPr>
          <a:xfrm>
            <a:off x="439021" y="11915005"/>
            <a:ext cx="7249958" cy="1459167"/>
            <a:chOff x="0" y="0"/>
            <a:chExt cx="7249957" cy="1459165"/>
          </a:xfrm>
        </p:grpSpPr>
        <p:pic>
          <p:nvPicPr>
            <p:cNvPr id="168"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169"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171"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172" name="Timeline of Twitch Extensions…"/>
          <p:cNvSpPr txBox="1"/>
          <p:nvPr/>
        </p:nvSpPr>
        <p:spPr>
          <a:xfrm>
            <a:off x="635000" y="2109376"/>
            <a:ext cx="21569923" cy="2879024"/>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p>
            <a:pPr marL="595312" indent="-595312" algn="l">
              <a:buSzPct val="125000"/>
              <a:buChar char="•"/>
              <a:defRPr sz="4500"/>
            </a:pPr>
            <a:r>
              <a:t>Timeline of Twitch Extensions</a:t>
            </a:r>
          </a:p>
          <a:p>
            <a:pPr marL="595312" indent="-595312" algn="l">
              <a:buSzPct val="125000"/>
              <a:buChar char="•"/>
              <a:defRPr sz="4500"/>
            </a:pPr>
            <a:r>
              <a:t>Games that have interactivity</a:t>
            </a:r>
          </a:p>
          <a:p>
            <a:pPr marL="595312" indent="-595312" algn="l">
              <a:buSzPct val="125000"/>
              <a:buChar char="•"/>
              <a:defRPr sz="4500"/>
            </a:pPr>
            <a:r>
              <a:t>Streamer vs Viewers; building games played while streaming</a:t>
            </a:r>
          </a:p>
          <a:p>
            <a:pPr marL="595312" indent="-595312" algn="l">
              <a:buSzPct val="125000"/>
              <a:buChar char="•"/>
              <a:defRPr sz="4500"/>
            </a:pPr>
            <a:r>
              <a:t>Q&amp;A / Extension Challenge?</a:t>
            </a:r>
          </a:p>
        </p:txBody>
      </p:sp>
      <p:sp>
        <p:nvSpPr>
          <p:cNvPr id="173"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77" name="Timeline"/>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Timeline</a:t>
            </a:r>
          </a:p>
        </p:txBody>
      </p:sp>
      <p:sp>
        <p:nvSpPr>
          <p:cNvPr id="178"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181" name="Group"/>
          <p:cNvGrpSpPr/>
          <p:nvPr/>
        </p:nvGrpSpPr>
        <p:grpSpPr>
          <a:xfrm>
            <a:off x="439021" y="11915005"/>
            <a:ext cx="7249958" cy="1459167"/>
            <a:chOff x="0" y="0"/>
            <a:chExt cx="7249957" cy="1459165"/>
          </a:xfrm>
        </p:grpSpPr>
        <p:pic>
          <p:nvPicPr>
            <p:cNvPr id="179"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180"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182"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pic>
        <p:nvPicPr>
          <p:cNvPr id="183" name="Jtv-Logo-white.png" descr="Jtv-Logo-white.png"/>
          <p:cNvPicPr>
            <a:picLocks noChangeAspect="1"/>
          </p:cNvPicPr>
          <p:nvPr/>
        </p:nvPicPr>
        <p:blipFill>
          <a:blip r:embed="rId6">
            <a:extLst/>
          </a:blip>
          <a:stretch>
            <a:fillRect/>
          </a:stretch>
        </p:blipFill>
        <p:spPr>
          <a:xfrm>
            <a:off x="2808776" y="5005318"/>
            <a:ext cx="6964127" cy="1889020"/>
          </a:xfrm>
          <a:prstGeom prst="rect">
            <a:avLst/>
          </a:prstGeom>
          <a:ln w="12700">
            <a:miter lim="400000"/>
          </a:ln>
        </p:spPr>
      </p:pic>
      <p:sp>
        <p:nvSpPr>
          <p:cNvPr id="184" name="Arrow"/>
          <p:cNvSpPr/>
          <p:nvPr/>
        </p:nvSpPr>
        <p:spPr>
          <a:xfrm>
            <a:off x="11557000" y="5334000"/>
            <a:ext cx="1270000" cy="1270000"/>
          </a:xfrm>
          <a:prstGeom prst="rightArrow">
            <a:avLst>
              <a:gd name="adj1" fmla="val 32000"/>
              <a:gd name="adj2" fmla="val 64000"/>
            </a:avLst>
          </a:prstGeom>
          <a:solidFill>
            <a:srgbClr val="FFFFFF"/>
          </a:solidFill>
          <a:ln w="12700">
            <a:miter lim="400000"/>
          </a:ln>
        </p:spPr>
        <p:txBody>
          <a:bodyPr lIns="50800" tIns="50800" rIns="50800" bIns="50800" anchor="ctr"/>
          <a:lstStyle/>
          <a:p>
            <a:pPr>
              <a:defRPr b="0" sz="3200">
                <a:latin typeface="+mn-lt"/>
                <a:ea typeface="+mn-ea"/>
                <a:cs typeface="+mn-cs"/>
                <a:sym typeface="Helvetica Neue Medium"/>
              </a:defRPr>
            </a:pPr>
          </a:p>
        </p:txBody>
      </p:sp>
      <p:pic>
        <p:nvPicPr>
          <p:cNvPr id="185" name="Twitch_White_RGB.png" descr="Twitch_White_RGB.png"/>
          <p:cNvPicPr>
            <a:picLocks noChangeAspect="1"/>
          </p:cNvPicPr>
          <p:nvPr/>
        </p:nvPicPr>
        <p:blipFill>
          <a:blip r:embed="rId7">
            <a:extLst/>
          </a:blip>
          <a:stretch>
            <a:fillRect/>
          </a:stretch>
        </p:blipFill>
        <p:spPr>
          <a:xfrm>
            <a:off x="14840790" y="4804949"/>
            <a:ext cx="6534863" cy="2178289"/>
          </a:xfrm>
          <a:prstGeom prst="rect">
            <a:avLst/>
          </a:prstGeom>
          <a:ln w="12700">
            <a:miter lim="400000"/>
          </a:ln>
        </p:spPr>
      </p:pic>
      <p:sp>
        <p:nvSpPr>
          <p:cNvPr id="186"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190" name="Timeline cont."/>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Timeline cont.</a:t>
            </a:r>
          </a:p>
        </p:txBody>
      </p:sp>
      <p:sp>
        <p:nvSpPr>
          <p:cNvPr id="191"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194" name="Group"/>
          <p:cNvGrpSpPr/>
          <p:nvPr/>
        </p:nvGrpSpPr>
        <p:grpSpPr>
          <a:xfrm>
            <a:off x="439021" y="11915005"/>
            <a:ext cx="7249958" cy="1459167"/>
            <a:chOff x="0" y="0"/>
            <a:chExt cx="7249957" cy="1459165"/>
          </a:xfrm>
        </p:grpSpPr>
        <p:pic>
          <p:nvPicPr>
            <p:cNvPr id="192"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193"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195"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pic>
        <p:nvPicPr>
          <p:cNvPr id="196" name="Twitch_plays_pokemon_animated.gif" descr="Twitch_plays_pokemon_animated.gif"/>
          <p:cNvPicPr>
            <a:picLocks noChangeAspect="0"/>
          </p:cNvPicPr>
          <p:nvPr/>
        </p:nvPicPr>
        <p:blipFill>
          <a:blip r:embed="rId6">
            <a:extLst/>
          </a:blip>
          <a:stretch>
            <a:fillRect/>
          </a:stretch>
        </p:blipFill>
        <p:spPr>
          <a:xfrm>
            <a:off x="1609905" y="2865866"/>
            <a:ext cx="11338207" cy="6457849"/>
          </a:xfrm>
          <a:prstGeom prst="rect">
            <a:avLst/>
          </a:prstGeom>
          <a:ln w="12700">
            <a:miter lim="400000"/>
          </a:ln>
        </p:spPr>
      </p:pic>
      <p:sp>
        <p:nvSpPr>
          <p:cNvPr id="197" name="https://en.wikipedia.org/wiki/File:Twitch_plays_pokemon_animated.gif"/>
          <p:cNvSpPr txBox="1"/>
          <p:nvPr/>
        </p:nvSpPr>
        <p:spPr>
          <a:xfrm>
            <a:off x="582492" y="10080889"/>
            <a:ext cx="18884647" cy="876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spAutoFit/>
          </a:bodyPr>
          <a:lstStyle>
            <a:lvl1pPr algn="l" defTabSz="457200">
              <a:lnSpc>
                <a:spcPts val="6800"/>
              </a:lnSpc>
              <a:defRPr b="0" sz="4500" u="sng">
                <a:latin typeface="Nunito Sans"/>
                <a:ea typeface="Nunito Sans"/>
                <a:cs typeface="Nunito Sans"/>
                <a:sym typeface="Nunito Sans"/>
                <a:hlinkClick r:id="rId7" invalidUrl="" action="" tgtFrame="" tooltip="" history="1" highlightClick="0" endSnd="0"/>
              </a:defRPr>
            </a:lvl1pPr>
          </a:lstStyle>
          <a:p>
            <a:pPr>
              <a:defRPr u="none"/>
            </a:pPr>
            <a:r>
              <a:rPr u="sng">
                <a:hlinkClick r:id="rId7" invalidUrl="" action="" tgtFrame="" tooltip="" history="1" highlightClick="0" endSnd="0"/>
              </a:rPr>
              <a:t>https://en.wikipedia.org/wiki/File:Twitch_plays_pokemon_animated.gif</a:t>
            </a:r>
          </a:p>
        </p:txBody>
      </p:sp>
      <p:pic>
        <p:nvPicPr>
          <p:cNvPr id="198" name="bless-you-my-child-praise-helix-https-t-co-dn8p9n6s0q-28910161.png" descr="bless-you-my-child-praise-helix-https-t-co-dn8p9n6s0q-28910161.png"/>
          <p:cNvPicPr>
            <a:picLocks noChangeAspect="1"/>
          </p:cNvPicPr>
          <p:nvPr/>
        </p:nvPicPr>
        <p:blipFill>
          <a:blip r:embed="rId8">
            <a:extLst/>
          </a:blip>
          <a:stretch>
            <a:fillRect/>
          </a:stretch>
        </p:blipFill>
        <p:spPr>
          <a:xfrm>
            <a:off x="14611449" y="3021390"/>
            <a:ext cx="6350001" cy="6146801"/>
          </a:xfrm>
          <a:prstGeom prst="rect">
            <a:avLst/>
          </a:prstGeom>
          <a:ln w="12700">
            <a:miter lim="400000"/>
          </a:ln>
        </p:spPr>
      </p:pic>
      <p:sp>
        <p:nvSpPr>
          <p:cNvPr id="199"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03" name="Timeline cont."/>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Timeline cont.</a:t>
            </a:r>
          </a:p>
        </p:txBody>
      </p:sp>
      <p:sp>
        <p:nvSpPr>
          <p:cNvPr id="204"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207" name="Group"/>
          <p:cNvGrpSpPr/>
          <p:nvPr/>
        </p:nvGrpSpPr>
        <p:grpSpPr>
          <a:xfrm>
            <a:off x="439021" y="11915005"/>
            <a:ext cx="7249958" cy="1459167"/>
            <a:chOff x="0" y="0"/>
            <a:chExt cx="7249957" cy="1459165"/>
          </a:xfrm>
        </p:grpSpPr>
        <p:pic>
          <p:nvPicPr>
            <p:cNvPr id="205"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206"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208"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209" name="https://blog.twitch.tv/en/2017/08/31/introducing-extensions-a-streaming-revolution-c31762addcd9/"/>
          <p:cNvSpPr txBox="1"/>
          <p:nvPr/>
        </p:nvSpPr>
        <p:spPr>
          <a:xfrm>
            <a:off x="582492" y="9572889"/>
            <a:ext cx="23115754" cy="165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https://blog.twitch.tv/en/2017/08/31/introducing-extensions-a-streaming-revolution-c31762addcd9/</a:t>
            </a:r>
          </a:p>
        </p:txBody>
      </p:sp>
      <p:grpSp>
        <p:nvGrpSpPr>
          <p:cNvPr id="212" name="1_GHGpR3dJh78g6P-E385vWw.jpeg"/>
          <p:cNvGrpSpPr/>
          <p:nvPr/>
        </p:nvGrpSpPr>
        <p:grpSpPr>
          <a:xfrm>
            <a:off x="6057644" y="2449635"/>
            <a:ext cx="12268712" cy="6477256"/>
            <a:chOff x="0" y="0"/>
            <a:chExt cx="12268710" cy="6477255"/>
          </a:xfrm>
        </p:grpSpPr>
        <p:pic>
          <p:nvPicPr>
            <p:cNvPr id="211" name="1_GHGpR3dJh78g6P-E385vWw.jpeg" descr="1_GHGpR3dJh78g6P-E385vWw.jpeg"/>
            <p:cNvPicPr>
              <a:picLocks noChangeAspect="1"/>
            </p:cNvPicPr>
            <p:nvPr/>
          </p:nvPicPr>
          <p:blipFill>
            <a:blip r:embed="rId7">
              <a:extLst/>
            </a:blip>
            <a:stretch>
              <a:fillRect/>
            </a:stretch>
          </p:blipFill>
          <p:spPr>
            <a:xfrm>
              <a:off x="215900" y="139700"/>
              <a:ext cx="11836911" cy="5918456"/>
            </a:xfrm>
            <a:prstGeom prst="rect">
              <a:avLst/>
            </a:prstGeom>
            <a:ln>
              <a:noFill/>
            </a:ln>
            <a:effectLst/>
          </p:spPr>
        </p:pic>
        <p:pic>
          <p:nvPicPr>
            <p:cNvPr id="210" name="1_GHGpR3dJh78g6P-E385vWw.jpeg" descr="1_GHGpR3dJh78g6P-E385vWw.jpeg"/>
            <p:cNvPicPr>
              <a:picLocks noChangeAspect="0"/>
            </p:cNvPicPr>
            <p:nvPr/>
          </p:nvPicPr>
          <p:blipFill>
            <a:blip r:embed="rId8">
              <a:extLst/>
            </a:blip>
            <a:stretch>
              <a:fillRect/>
            </a:stretch>
          </p:blipFill>
          <p:spPr>
            <a:xfrm>
              <a:off x="0" y="0"/>
              <a:ext cx="12268711" cy="6477256"/>
            </a:xfrm>
            <a:prstGeom prst="rect">
              <a:avLst/>
            </a:prstGeom>
            <a:effectLst/>
          </p:spPr>
        </p:pic>
      </p:grpSp>
      <p:sp>
        <p:nvSpPr>
          <p:cNvPr id="213"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blipFill rotWithShape="1">
          <a:blip r:embed="rId3"/>
          <a:srcRect l="0" t="0" r="0" b="0"/>
          <a:stretch>
            <a:fillRect/>
          </a:stretch>
        </a:blipFill>
      </p:bgPr>
    </p:bg>
    <p:spTree>
      <p:nvGrpSpPr>
        <p:cNvPr id="1" name=""/>
        <p:cNvGrpSpPr/>
        <p:nvPr/>
      </p:nvGrpSpPr>
      <p:grpSpPr>
        <a:xfrm>
          <a:off x="0" y="0"/>
          <a:ext cx="0" cy="0"/>
          <a:chOff x="0" y="0"/>
          <a:chExt cx="0" cy="0"/>
        </a:xfrm>
      </p:grpSpPr>
      <p:sp>
        <p:nvSpPr>
          <p:cNvPr id="217" name="Timeline cont."/>
          <p:cNvSpPr txBox="1"/>
          <p:nvPr>
            <p:ph type="ctrTitle"/>
          </p:nvPr>
        </p:nvSpPr>
        <p:spPr>
          <a:xfrm>
            <a:off x="558800" y="445938"/>
            <a:ext cx="20828000" cy="1658542"/>
          </a:xfrm>
          <a:prstGeom prst="rect">
            <a:avLst/>
          </a:prstGeom>
        </p:spPr>
        <p:txBody>
          <a:bodyPr anchor="t"/>
          <a:lstStyle>
            <a:lvl1pPr algn="l" defTabSz="577850">
              <a:lnSpc>
                <a:spcPct val="90000"/>
              </a:lnSpc>
              <a:defRPr sz="8960">
                <a:latin typeface="Nunito Sans"/>
                <a:ea typeface="Nunito Sans"/>
                <a:cs typeface="Nunito Sans"/>
                <a:sym typeface="Nunito Sans"/>
              </a:defRPr>
            </a:lvl1pPr>
          </a:lstStyle>
          <a:p>
            <a:pPr/>
            <a:r>
              <a:t>Timeline cont.</a:t>
            </a:r>
          </a:p>
        </p:txBody>
      </p:sp>
      <p:sp>
        <p:nvSpPr>
          <p:cNvPr id="218" name="Rectangle"/>
          <p:cNvSpPr/>
          <p:nvPr/>
        </p:nvSpPr>
        <p:spPr>
          <a:xfrm>
            <a:off x="0" y="11573175"/>
            <a:ext cx="24384000" cy="2142825"/>
          </a:xfrm>
          <a:prstGeom prst="rect">
            <a:avLst/>
          </a:prstGeom>
          <a:solidFill>
            <a:srgbClr val="18171C"/>
          </a:solidFill>
          <a:ln w="12700">
            <a:miter lim="400000"/>
          </a:ln>
        </p:spPr>
        <p:txBody>
          <a:bodyPr lIns="50800" tIns="50800" rIns="50800" bIns="50800" anchor="ctr"/>
          <a:lstStyle/>
          <a:p>
            <a:pPr>
              <a:defRPr b="0" sz="3200">
                <a:latin typeface="+mn-lt"/>
                <a:ea typeface="+mn-ea"/>
                <a:cs typeface="+mn-cs"/>
                <a:sym typeface="Helvetica Neue Medium"/>
              </a:defRPr>
            </a:pPr>
          </a:p>
        </p:txBody>
      </p:sp>
      <p:grpSp>
        <p:nvGrpSpPr>
          <p:cNvPr id="221" name="Group"/>
          <p:cNvGrpSpPr/>
          <p:nvPr/>
        </p:nvGrpSpPr>
        <p:grpSpPr>
          <a:xfrm>
            <a:off x="439021" y="11915005"/>
            <a:ext cx="7249958" cy="1459167"/>
            <a:chOff x="0" y="0"/>
            <a:chExt cx="7249957" cy="1459165"/>
          </a:xfrm>
        </p:grpSpPr>
        <p:pic>
          <p:nvPicPr>
            <p:cNvPr id="219" name="gcap-logo.png" descr="gcap-logo.png"/>
            <p:cNvPicPr>
              <a:picLocks noChangeAspect="1"/>
            </p:cNvPicPr>
            <p:nvPr/>
          </p:nvPicPr>
          <p:blipFill>
            <a:blip r:embed="rId4">
              <a:extLst/>
            </a:blip>
            <a:stretch>
              <a:fillRect/>
            </a:stretch>
          </p:blipFill>
          <p:spPr>
            <a:xfrm>
              <a:off x="4580158" y="0"/>
              <a:ext cx="2669800" cy="1459166"/>
            </a:xfrm>
            <a:prstGeom prst="rect">
              <a:avLst/>
            </a:prstGeom>
            <a:ln w="12700" cap="flat">
              <a:noFill/>
              <a:miter lim="400000"/>
            </a:ln>
            <a:effectLst/>
          </p:spPr>
        </p:pic>
        <p:pic>
          <p:nvPicPr>
            <p:cNvPr id="220" name="lighting-the-way.png" descr="lighting-the-way.png"/>
            <p:cNvPicPr>
              <a:picLocks noChangeAspect="1"/>
            </p:cNvPicPr>
            <p:nvPr/>
          </p:nvPicPr>
          <p:blipFill>
            <a:blip r:embed="rId5">
              <a:extLst/>
            </a:blip>
            <a:stretch>
              <a:fillRect/>
            </a:stretch>
          </p:blipFill>
          <p:spPr>
            <a:xfrm>
              <a:off x="0" y="0"/>
              <a:ext cx="4311547" cy="1459166"/>
            </a:xfrm>
            <a:prstGeom prst="rect">
              <a:avLst/>
            </a:prstGeom>
            <a:ln w="12700" cap="flat">
              <a:noFill/>
              <a:miter lim="400000"/>
            </a:ln>
            <a:effectLst/>
          </p:spPr>
        </p:pic>
      </p:grpSp>
      <p:sp>
        <p:nvSpPr>
          <p:cNvPr id="222" name="Richard Deveraux…"/>
          <p:cNvSpPr txBox="1"/>
          <p:nvPr/>
        </p:nvSpPr>
        <p:spPr>
          <a:xfrm>
            <a:off x="19126200" y="11869887"/>
            <a:ext cx="4911040" cy="1549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lgn="l">
              <a:lnSpc>
                <a:spcPct val="90000"/>
              </a:lnSpc>
              <a:defRPr b="0" sz="4400">
                <a:latin typeface="Nunito Sans"/>
                <a:ea typeface="Nunito Sans"/>
                <a:cs typeface="Nunito Sans"/>
                <a:sym typeface="Nunito Sans"/>
              </a:defRPr>
            </a:pPr>
            <a:r>
              <a:t>Richard Deveraux</a:t>
            </a:r>
          </a:p>
          <a:p>
            <a:pPr algn="l">
              <a:lnSpc>
                <a:spcPct val="90000"/>
              </a:lnSpc>
              <a:defRPr b="0" sz="4400">
                <a:latin typeface="Nunito Sans"/>
                <a:ea typeface="Nunito Sans"/>
                <a:cs typeface="Nunito Sans"/>
                <a:sym typeface="Nunito Sans"/>
              </a:defRPr>
            </a:pPr>
            <a:r>
              <a:t>@lowlines</a:t>
            </a:r>
          </a:p>
        </p:txBody>
      </p:sp>
      <p:sp>
        <p:nvSpPr>
          <p:cNvPr id="223" name="https://borderlands.com/en-US/news/2019-04-29-score-loot-with-twitch-during-gameplay-reveal/"/>
          <p:cNvSpPr txBox="1"/>
          <p:nvPr/>
        </p:nvSpPr>
        <p:spPr>
          <a:xfrm>
            <a:off x="582492" y="9572889"/>
            <a:ext cx="23112218" cy="16510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spAutoFit/>
          </a:bodyPr>
          <a:lstStyle>
            <a:lvl1pPr algn="l" defTabSz="457200">
              <a:lnSpc>
                <a:spcPts val="6800"/>
              </a:lnSpc>
              <a:defRPr b="0" sz="4500" u="sng">
                <a:latin typeface="Nunito Sans"/>
                <a:ea typeface="Nunito Sans"/>
                <a:cs typeface="Nunito Sans"/>
                <a:sym typeface="Nunito Sans"/>
                <a:hlinkClick r:id="rId6" invalidUrl="" action="" tgtFrame="" tooltip="" history="1" highlightClick="0" endSnd="0"/>
              </a:defRPr>
            </a:lvl1pPr>
          </a:lstStyle>
          <a:p>
            <a:pPr>
              <a:defRPr u="none"/>
            </a:pPr>
            <a:r>
              <a:rPr u="sng">
                <a:hlinkClick r:id="rId6" invalidUrl="" action="" tgtFrame="" tooltip="" history="1" highlightClick="0" endSnd="0"/>
              </a:rPr>
              <a:t>https://borderlands.com/en-US/news/2019-04-29-score-loot-with-twitch-during-gameplay-reveal/</a:t>
            </a:r>
          </a:p>
        </p:txBody>
      </p:sp>
      <p:grpSp>
        <p:nvGrpSpPr>
          <p:cNvPr id="227" name="Group"/>
          <p:cNvGrpSpPr/>
          <p:nvPr/>
        </p:nvGrpSpPr>
        <p:grpSpPr>
          <a:xfrm>
            <a:off x="950854" y="2882786"/>
            <a:ext cx="22482292" cy="5334001"/>
            <a:chOff x="0" y="0"/>
            <a:chExt cx="22482291" cy="5334000"/>
          </a:xfrm>
        </p:grpSpPr>
        <p:pic>
          <p:nvPicPr>
            <p:cNvPr id="224" name="IMG_2729.JPG" descr="IMG_2729.JPG"/>
            <p:cNvPicPr>
              <a:picLocks noChangeAspect="1"/>
            </p:cNvPicPr>
            <p:nvPr/>
          </p:nvPicPr>
          <p:blipFill>
            <a:blip r:embed="rId7">
              <a:extLst/>
            </a:blip>
            <a:stretch>
              <a:fillRect/>
            </a:stretch>
          </p:blipFill>
          <p:spPr>
            <a:xfrm>
              <a:off x="0" y="3972"/>
              <a:ext cx="7101407" cy="5326056"/>
            </a:xfrm>
            <a:prstGeom prst="rect">
              <a:avLst/>
            </a:prstGeom>
            <a:ln w="12700" cap="flat">
              <a:noFill/>
              <a:miter lim="400000"/>
            </a:ln>
            <a:effectLst/>
          </p:spPr>
        </p:pic>
        <p:pic>
          <p:nvPicPr>
            <p:cNvPr id="225" name="D5hbVYYW0AE2cNz.jpg" descr="D5hbVYYW0AE2cNz.jpg"/>
            <p:cNvPicPr>
              <a:picLocks noChangeAspect="1"/>
            </p:cNvPicPr>
            <p:nvPr/>
          </p:nvPicPr>
          <p:blipFill>
            <a:blip r:embed="rId8">
              <a:extLst/>
            </a:blip>
            <a:srcRect l="0" t="0" r="0" b="0"/>
            <a:stretch>
              <a:fillRect/>
            </a:stretch>
          </p:blipFill>
          <p:spPr>
            <a:xfrm>
              <a:off x="7232622" y="0"/>
              <a:ext cx="8001001" cy="5334000"/>
            </a:xfrm>
            <a:prstGeom prst="rect">
              <a:avLst/>
            </a:prstGeom>
            <a:ln w="12700" cap="flat">
              <a:noFill/>
              <a:miter lim="400000"/>
            </a:ln>
            <a:effectLst/>
          </p:spPr>
        </p:pic>
        <p:pic>
          <p:nvPicPr>
            <p:cNvPr id="226" name="IMG_2739.JPG" descr="IMG_2739.JPG"/>
            <p:cNvPicPr>
              <a:picLocks noChangeAspect="1"/>
            </p:cNvPicPr>
            <p:nvPr/>
          </p:nvPicPr>
          <p:blipFill>
            <a:blip r:embed="rId9">
              <a:extLst/>
            </a:blip>
            <a:stretch>
              <a:fillRect/>
            </a:stretch>
          </p:blipFill>
          <p:spPr>
            <a:xfrm>
              <a:off x="15370291" y="0"/>
              <a:ext cx="7112001" cy="5334000"/>
            </a:xfrm>
            <a:prstGeom prst="rect">
              <a:avLst/>
            </a:prstGeom>
            <a:ln w="12700" cap="flat">
              <a:noFill/>
              <a:miter lim="400000"/>
            </a:ln>
            <a:effectLst/>
          </p:spPr>
        </p:pic>
      </p:grpSp>
      <p:sp>
        <p:nvSpPr>
          <p:cNvPr id="228" name="#twitchmygame"/>
          <p:cNvSpPr txBox="1"/>
          <p:nvPr/>
        </p:nvSpPr>
        <p:spPr>
          <a:xfrm>
            <a:off x="10744714" y="12130237"/>
            <a:ext cx="5418012"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90000"/>
              </a:lnSpc>
              <a:defRPr b="0" sz="5500">
                <a:latin typeface="Nunito Sans"/>
                <a:ea typeface="Nunito Sans"/>
                <a:cs typeface="Nunito Sans"/>
                <a:sym typeface="Nunito Sans"/>
              </a:defRPr>
            </a:lvl1pPr>
          </a:lstStyle>
          <a:p>
            <a:pPr/>
            <a:r>
              <a:t>#twitchmygame</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Black">
  <a:themeElements>
    <a:clrScheme name="Black">
      <a:dk1>
        <a:srgbClr val="000000"/>
      </a:dk1>
      <a:lt1>
        <a:srgbClr val="FFFFFF"/>
      </a:lt1>
      <a:dk2>
        <a:srgbClr val="434343"/>
      </a:dk2>
      <a:lt2>
        <a:srgbClr val="A9A9A9"/>
      </a:lt2>
      <a:accent1>
        <a:srgbClr val="0076BA"/>
      </a:accent1>
      <a:accent2>
        <a:srgbClr val="00A89D"/>
      </a:accent2>
      <a:accent3>
        <a:srgbClr val="1DB100"/>
      </a:accent3>
      <a:accent4>
        <a:srgbClr val="F8BA00"/>
      </a:accent4>
      <a:accent5>
        <a:srgbClr val="EE220C"/>
      </a:accent5>
      <a:accent6>
        <a:srgbClr val="CB297B"/>
      </a:accent6>
      <a:hlink>
        <a:srgbClr val="0000FF"/>
      </a:hlink>
      <a:folHlink>
        <a:srgbClr val="FF00FF"/>
      </a:folHlink>
    </a:clrScheme>
    <a:fontScheme name="Black">
      <a:majorFont>
        <a:latin typeface="Helvetica Neue Medium"/>
        <a:ea typeface="Helvetica Neue Medium"/>
        <a:cs typeface="Helvetica Neue Medium"/>
      </a:majorFont>
      <a:minorFont>
        <a:latin typeface="Helvetica Neue Medium"/>
        <a:ea typeface="Helvetica Neue Medium"/>
        <a:cs typeface="Helvetica Neue Medium"/>
      </a:minorFont>
    </a:fontScheme>
    <a:fmtScheme name="Black">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1">
            <a:lumOff val="13529"/>
          </a:schemeClr>
        </a:solid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0" baseline="0" cap="none" i="0" spc="0" strike="noStrike" sz="3200" u="none" kumimoji="0" normalizeH="0">
            <a:ln>
              <a:noFill/>
            </a:ln>
            <a:solidFill>
              <a:srgbClr val="FFFFFF"/>
            </a:solidFill>
            <a:effectLst/>
            <a:uFillTx/>
            <a:latin typeface="+mn-lt"/>
            <a:ea typeface="+mn-ea"/>
            <a:cs typeface="+mn-cs"/>
            <a:sym typeface="Helvetica Neue Medium"/>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rgbClr val="FFFFFF"/>
          </a:solidFill>
          <a:prstDash val="solid"/>
          <a:miter lim="4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upright="0">
        <a:spAutoFit/>
      </a:bodyPr>
      <a:lstStyle>
        <a:defPPr marL="0" marR="0" indent="0" algn="ctr" defTabSz="825500" rtl="0" fontAlgn="auto" latinLnBrk="0" hangingPunct="0">
          <a:lnSpc>
            <a:spcPct val="100000"/>
          </a:lnSpc>
          <a:spcBef>
            <a:spcPts val="0"/>
          </a:spcBef>
          <a:spcAft>
            <a:spcPts val="0"/>
          </a:spcAft>
          <a:buClrTx/>
          <a:buSzTx/>
          <a:buFontTx/>
          <a:buNone/>
          <a:tabLst/>
          <a:defRPr b="1" baseline="0" cap="none" i="0" spc="0" strike="noStrike" sz="3000" u="none" kumimoji="0" normalizeH="0">
            <a:ln>
              <a:noFill/>
            </a:ln>
            <a:solidFill>
              <a:srgbClr val="FFFFFF"/>
            </a:solidFill>
            <a:effectLst/>
            <a:uFillTx/>
            <a:latin typeface="Helvetica Neue"/>
            <a:ea typeface="Helvetica Neue"/>
            <a:cs typeface="Helvetica Neue"/>
            <a:sym typeface="Helvetica Neue"/>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